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81" r:id="rId3"/>
    <p:sldId id="300" r:id="rId4"/>
    <p:sldId id="293" r:id="rId5"/>
    <p:sldId id="277" r:id="rId6"/>
    <p:sldId id="261" r:id="rId7"/>
    <p:sldId id="264" r:id="rId8"/>
    <p:sldId id="262" r:id="rId9"/>
    <p:sldId id="301" r:id="rId10"/>
    <p:sldId id="302" r:id="rId11"/>
    <p:sldId id="285" r:id="rId12"/>
    <p:sldId id="283" r:id="rId13"/>
    <p:sldId id="303" r:id="rId14"/>
    <p:sldId id="284" r:id="rId15"/>
    <p:sldId id="267" r:id="rId16"/>
    <p:sldId id="280" r:id="rId17"/>
    <p:sldId id="304" r:id="rId18"/>
    <p:sldId id="307" r:id="rId19"/>
    <p:sldId id="305" r:id="rId20"/>
    <p:sldId id="306" r:id="rId21"/>
    <p:sldId id="298" r:id="rId22"/>
    <p:sldId id="29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Личностные</c:v>
                </c:pt>
                <c:pt idx="1">
                  <c:v>Коммуникативные</c:v>
                </c:pt>
                <c:pt idx="2">
                  <c:v>Познавательные </c:v>
                </c:pt>
                <c:pt idx="3">
                  <c:v>Регулятивные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8.0000000000000099E-2</c:v>
                </c:pt>
                <c:pt idx="2" formatCode="0%">
                  <c:v>8.0000000000000099E-2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Личностные</c:v>
                </c:pt>
                <c:pt idx="1">
                  <c:v>Коммуникативные</c:v>
                </c:pt>
                <c:pt idx="2">
                  <c:v>Познавательные </c:v>
                </c:pt>
                <c:pt idx="3">
                  <c:v>Регулятивные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0.42000000000000032</c:v>
                </c:pt>
                <c:pt idx="1">
                  <c:v>0.5</c:v>
                </c:pt>
                <c:pt idx="2">
                  <c:v>0.42000000000000032</c:v>
                </c:pt>
                <c:pt idx="3">
                  <c:v>0.76000000000000079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Личностные</c:v>
                </c:pt>
                <c:pt idx="1">
                  <c:v>Коммуникативные</c:v>
                </c:pt>
                <c:pt idx="2">
                  <c:v>Познавательные </c:v>
                </c:pt>
                <c:pt idx="3">
                  <c:v>Регулятивные</c:v>
                </c:pt>
              </c:strCache>
            </c:strRef>
          </c:cat>
          <c:val>
            <c:numRef>
              <c:f>Лист1!$D$2:$D$5</c:f>
              <c:numCache>
                <c:formatCode>0%</c:formatCode>
                <c:ptCount val="4"/>
                <c:pt idx="0">
                  <c:v>0.42000000000000032</c:v>
                </c:pt>
                <c:pt idx="1">
                  <c:v>0.42000000000000032</c:v>
                </c:pt>
                <c:pt idx="2">
                  <c:v>0.42000000000000032</c:v>
                </c:pt>
                <c:pt idx="3">
                  <c:v>0.16000000000000017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Личностные</c:v>
                </c:pt>
                <c:pt idx="1">
                  <c:v>Коммуникативные</c:v>
                </c:pt>
                <c:pt idx="2">
                  <c:v>Познавательные </c:v>
                </c:pt>
                <c:pt idx="3">
                  <c:v>Регулятивные</c:v>
                </c:pt>
              </c:strCache>
            </c:strRef>
          </c:cat>
          <c:val>
            <c:numRef>
              <c:f>Лист1!$E$2:$E$5</c:f>
              <c:numCache>
                <c:formatCode>0%</c:formatCode>
                <c:ptCount val="4"/>
                <c:pt idx="0">
                  <c:v>8.0000000000000099E-2</c:v>
                </c:pt>
                <c:pt idx="1">
                  <c:v>8.0000000000000099E-2</c:v>
                </c:pt>
                <c:pt idx="2">
                  <c:v>8.0000000000000099E-2</c:v>
                </c:pt>
                <c:pt idx="3">
                  <c:v>8.0000000000000099E-2</c:v>
                </c:pt>
              </c:numCache>
            </c:numRef>
          </c:val>
        </c:ser>
        <c:shape val="cylinder"/>
        <c:axId val="151056768"/>
        <c:axId val="151140992"/>
        <c:axId val="0"/>
      </c:bar3DChart>
      <c:catAx>
        <c:axId val="15105676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140992"/>
        <c:crosses val="autoZero"/>
        <c:auto val="1"/>
        <c:lblAlgn val="ctr"/>
        <c:lblOffset val="100"/>
      </c:catAx>
      <c:valAx>
        <c:axId val="15114099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10567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454FE-385A-48C5-9BCD-6F74370383DD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466DDE-654B-4902-B636-CDEEF428206A}">
      <dgm:prSet phldrT="[Текст]" phldr="1"/>
      <dgm:spPr/>
      <dgm:t>
        <a:bodyPr/>
        <a:lstStyle/>
        <a:p>
          <a:endParaRPr lang="ru-RU" dirty="0"/>
        </a:p>
      </dgm:t>
    </dgm:pt>
    <dgm:pt modelId="{4ACB38BD-CFCF-4BFF-A52F-B4A58458E071}" type="parTrans" cxnId="{77A550F9-C8AC-4BDE-8066-5671D810DD5B}">
      <dgm:prSet/>
      <dgm:spPr/>
      <dgm:t>
        <a:bodyPr/>
        <a:lstStyle/>
        <a:p>
          <a:endParaRPr lang="ru-RU"/>
        </a:p>
      </dgm:t>
    </dgm:pt>
    <dgm:pt modelId="{6607C9AA-6C13-4DEF-8443-58A2CE7BFC47}" type="sibTrans" cxnId="{77A550F9-C8AC-4BDE-8066-5671D810DD5B}">
      <dgm:prSet/>
      <dgm:spPr/>
      <dgm:t>
        <a:bodyPr/>
        <a:lstStyle/>
        <a:p>
          <a:endParaRPr lang="ru-RU"/>
        </a:p>
      </dgm:t>
    </dgm:pt>
    <dgm:pt modelId="{27DA03CB-0293-467C-87B4-7B4055A7C256}">
      <dgm:prSet phldrT="[Текст]"/>
      <dgm:spPr/>
      <dgm:t>
        <a:bodyPr/>
        <a:lstStyle/>
        <a:p>
          <a:r>
            <a:rPr lang="ru-RU" dirty="0" smtClean="0"/>
            <a:t>Работа в парах или группах</a:t>
          </a:r>
          <a:endParaRPr lang="ru-RU" dirty="0"/>
        </a:p>
      </dgm:t>
    </dgm:pt>
    <dgm:pt modelId="{3D8F82A0-0C01-45E3-A27E-9F98790FB4F6}" type="parTrans" cxnId="{B2AD7D03-E2B5-42FB-A04E-CBE76893582F}">
      <dgm:prSet/>
      <dgm:spPr/>
      <dgm:t>
        <a:bodyPr/>
        <a:lstStyle/>
        <a:p>
          <a:endParaRPr lang="ru-RU"/>
        </a:p>
      </dgm:t>
    </dgm:pt>
    <dgm:pt modelId="{D37CBE6A-36D7-4EB7-955F-8DCCA1FC64C4}" type="sibTrans" cxnId="{B2AD7D03-E2B5-42FB-A04E-CBE76893582F}">
      <dgm:prSet/>
      <dgm:spPr/>
      <dgm:t>
        <a:bodyPr/>
        <a:lstStyle/>
        <a:p>
          <a:endParaRPr lang="ru-RU"/>
        </a:p>
      </dgm:t>
    </dgm:pt>
    <dgm:pt modelId="{E659F9E6-A67E-4A9F-B360-AF494F02195A}">
      <dgm:prSet phldrT="[Текст]" phldr="1"/>
      <dgm:spPr/>
      <dgm:t>
        <a:bodyPr/>
        <a:lstStyle/>
        <a:p>
          <a:endParaRPr lang="ru-RU" dirty="0"/>
        </a:p>
      </dgm:t>
    </dgm:pt>
    <dgm:pt modelId="{F7E34DA7-E0C7-4D97-8C4D-BA76FF63B8F4}" type="parTrans" cxnId="{54F59B6E-F2B2-413D-A090-FCC125067F2A}">
      <dgm:prSet/>
      <dgm:spPr/>
      <dgm:t>
        <a:bodyPr/>
        <a:lstStyle/>
        <a:p>
          <a:endParaRPr lang="ru-RU"/>
        </a:p>
      </dgm:t>
    </dgm:pt>
    <dgm:pt modelId="{06C219DB-00C5-4B41-BBA5-CB99124EB95D}" type="sibTrans" cxnId="{54F59B6E-F2B2-413D-A090-FCC125067F2A}">
      <dgm:prSet/>
      <dgm:spPr/>
      <dgm:t>
        <a:bodyPr/>
        <a:lstStyle/>
        <a:p>
          <a:endParaRPr lang="ru-RU"/>
        </a:p>
      </dgm:t>
    </dgm:pt>
    <dgm:pt modelId="{9F4438D0-E726-4BF6-BAC8-342149CAEDF3}">
      <dgm:prSet phldrT="[Текст]"/>
      <dgm:spPr/>
      <dgm:t>
        <a:bodyPr/>
        <a:lstStyle/>
        <a:p>
          <a:r>
            <a:rPr lang="ru-RU" dirty="0" smtClean="0"/>
            <a:t>При выполнении речевых упражнений</a:t>
          </a:r>
          <a:endParaRPr lang="ru-RU" dirty="0"/>
        </a:p>
      </dgm:t>
    </dgm:pt>
    <dgm:pt modelId="{C8C1A66D-A01C-440A-8805-7BE8E947FDFF}" type="parTrans" cxnId="{A338C021-1B54-4B2B-9DE8-55594181BCF8}">
      <dgm:prSet/>
      <dgm:spPr/>
      <dgm:t>
        <a:bodyPr/>
        <a:lstStyle/>
        <a:p>
          <a:endParaRPr lang="ru-RU"/>
        </a:p>
      </dgm:t>
    </dgm:pt>
    <dgm:pt modelId="{155CB8C1-DB1C-48FA-A887-3293270D0FD7}" type="sibTrans" cxnId="{A338C021-1B54-4B2B-9DE8-55594181BCF8}">
      <dgm:prSet/>
      <dgm:spPr/>
      <dgm:t>
        <a:bodyPr/>
        <a:lstStyle/>
        <a:p>
          <a:endParaRPr lang="ru-RU"/>
        </a:p>
      </dgm:t>
    </dgm:pt>
    <dgm:pt modelId="{28D1B439-B079-4FDA-92ED-D6FF6686DCAD}">
      <dgm:prSet phldrT="[Текст]" phldr="1"/>
      <dgm:spPr/>
      <dgm:t>
        <a:bodyPr/>
        <a:lstStyle/>
        <a:p>
          <a:endParaRPr lang="ru-RU" dirty="0"/>
        </a:p>
      </dgm:t>
    </dgm:pt>
    <dgm:pt modelId="{49313554-A074-42AC-A5BD-1428CD3D1704}" type="parTrans" cxnId="{39274A95-9992-4586-A5C6-DD12BBFF1DA2}">
      <dgm:prSet/>
      <dgm:spPr/>
      <dgm:t>
        <a:bodyPr/>
        <a:lstStyle/>
        <a:p>
          <a:endParaRPr lang="ru-RU"/>
        </a:p>
      </dgm:t>
    </dgm:pt>
    <dgm:pt modelId="{6526FE95-5A5D-4564-9B4B-A1B04DBDC066}" type="sibTrans" cxnId="{39274A95-9992-4586-A5C6-DD12BBFF1DA2}">
      <dgm:prSet/>
      <dgm:spPr/>
      <dgm:t>
        <a:bodyPr/>
        <a:lstStyle/>
        <a:p>
          <a:endParaRPr lang="ru-RU"/>
        </a:p>
      </dgm:t>
    </dgm:pt>
    <dgm:pt modelId="{BE2FCB86-3354-4F85-88B9-64054DD511FC}">
      <dgm:prSet phldrT="[Текст]"/>
      <dgm:spPr/>
      <dgm:t>
        <a:bodyPr/>
        <a:lstStyle/>
        <a:p>
          <a:endParaRPr lang="ru-RU" dirty="0"/>
        </a:p>
      </dgm:t>
    </dgm:pt>
    <dgm:pt modelId="{51181437-818D-47D1-8763-6A05E2D613D2}" type="parTrans" cxnId="{D3FDC06B-6589-4319-802A-321BCCFCC482}">
      <dgm:prSet/>
      <dgm:spPr/>
      <dgm:t>
        <a:bodyPr/>
        <a:lstStyle/>
        <a:p>
          <a:endParaRPr lang="ru-RU"/>
        </a:p>
      </dgm:t>
    </dgm:pt>
    <dgm:pt modelId="{F31F2D9D-3997-4CB2-BBBF-99D97C1F8DB1}" type="sibTrans" cxnId="{D3FDC06B-6589-4319-802A-321BCCFCC482}">
      <dgm:prSet/>
      <dgm:spPr/>
      <dgm:t>
        <a:bodyPr/>
        <a:lstStyle/>
        <a:p>
          <a:endParaRPr lang="ru-RU"/>
        </a:p>
      </dgm:t>
    </dgm:pt>
    <dgm:pt modelId="{5CA0B5E6-37B4-42F7-A069-1B0B7648118F}">
      <dgm:prSet phldrT="[Текст]"/>
      <dgm:spPr/>
      <dgm:t>
        <a:bodyPr/>
        <a:lstStyle/>
        <a:p>
          <a:r>
            <a:rPr lang="ru-RU" dirty="0" smtClean="0"/>
            <a:t>Пересказы текста от лица разных героев-персонажей</a:t>
          </a:r>
          <a:endParaRPr lang="ru-RU" dirty="0"/>
        </a:p>
      </dgm:t>
    </dgm:pt>
    <dgm:pt modelId="{633CAF35-C02A-467A-94BE-56DACB0D06E8}" type="parTrans" cxnId="{30D8E838-3C3B-4A1C-B486-039DB04B2ED1}">
      <dgm:prSet/>
      <dgm:spPr/>
      <dgm:t>
        <a:bodyPr/>
        <a:lstStyle/>
        <a:p>
          <a:endParaRPr lang="ru-RU"/>
        </a:p>
      </dgm:t>
    </dgm:pt>
    <dgm:pt modelId="{002BD146-1A9E-44E6-8FDF-7E7C0019AE93}" type="sibTrans" cxnId="{30D8E838-3C3B-4A1C-B486-039DB04B2ED1}">
      <dgm:prSet/>
      <dgm:spPr/>
      <dgm:t>
        <a:bodyPr/>
        <a:lstStyle/>
        <a:p>
          <a:endParaRPr lang="ru-RU"/>
        </a:p>
      </dgm:t>
    </dgm:pt>
    <dgm:pt modelId="{CE10DEB4-C651-4295-8D50-48AD51823E32}" type="pres">
      <dgm:prSet presAssocID="{BCB454FE-385A-48C5-9BCD-6F74370383D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5651FF-0797-4FC0-BA92-E1602196D930}" type="pres">
      <dgm:prSet presAssocID="{86466DDE-654B-4902-B636-CDEEF428206A}" presName="composite" presStyleCnt="0"/>
      <dgm:spPr/>
    </dgm:pt>
    <dgm:pt modelId="{E8B3A503-8B7A-4D66-9992-9C41D4DAF9D2}" type="pres">
      <dgm:prSet presAssocID="{86466DDE-654B-4902-B636-CDEEF428206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BB36A-B34B-406A-969E-5B09DCE95B29}" type="pres">
      <dgm:prSet presAssocID="{86466DDE-654B-4902-B636-CDEEF428206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AD59F-F9F6-412D-A827-075B0565589E}" type="pres">
      <dgm:prSet presAssocID="{6607C9AA-6C13-4DEF-8443-58A2CE7BFC47}" presName="sp" presStyleCnt="0"/>
      <dgm:spPr/>
    </dgm:pt>
    <dgm:pt modelId="{95E43419-028A-4955-B775-87E46107AAA9}" type="pres">
      <dgm:prSet presAssocID="{E659F9E6-A67E-4A9F-B360-AF494F02195A}" presName="composite" presStyleCnt="0"/>
      <dgm:spPr/>
    </dgm:pt>
    <dgm:pt modelId="{B4152290-8B47-4F99-BABA-2D132FB7E259}" type="pres">
      <dgm:prSet presAssocID="{E659F9E6-A67E-4A9F-B360-AF494F02195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4FD7B0-5029-4EF7-9367-8273A0DCEA52}" type="pres">
      <dgm:prSet presAssocID="{E659F9E6-A67E-4A9F-B360-AF494F02195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35332-A48A-491D-93A6-549862A52EDF}" type="pres">
      <dgm:prSet presAssocID="{06C219DB-00C5-4B41-BBA5-CB99124EB95D}" presName="sp" presStyleCnt="0"/>
      <dgm:spPr/>
    </dgm:pt>
    <dgm:pt modelId="{FA3D93FD-7B14-42DD-8910-FFB66359B198}" type="pres">
      <dgm:prSet presAssocID="{28D1B439-B079-4FDA-92ED-D6FF6686DCAD}" presName="composite" presStyleCnt="0"/>
      <dgm:spPr/>
    </dgm:pt>
    <dgm:pt modelId="{F9FDC84B-01C3-4491-A7BA-3DCAA3BF2FBB}" type="pres">
      <dgm:prSet presAssocID="{28D1B439-B079-4FDA-92ED-D6FF6686D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AE84E3-E108-4142-946B-C66C26D34AB1}" type="pres">
      <dgm:prSet presAssocID="{28D1B439-B079-4FDA-92ED-D6FF6686DC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276961-5E11-4350-A2C7-354F895DA5E7}" type="presOf" srcId="{28D1B439-B079-4FDA-92ED-D6FF6686DCAD}" destId="{F9FDC84B-01C3-4491-A7BA-3DCAA3BF2FBB}" srcOrd="0" destOrd="0" presId="urn:microsoft.com/office/officeart/2005/8/layout/chevron2"/>
    <dgm:cxn modelId="{B2AD7D03-E2B5-42FB-A04E-CBE76893582F}" srcId="{86466DDE-654B-4902-B636-CDEEF428206A}" destId="{27DA03CB-0293-467C-87B4-7B4055A7C256}" srcOrd="0" destOrd="0" parTransId="{3D8F82A0-0C01-45E3-A27E-9F98790FB4F6}" sibTransId="{D37CBE6A-36D7-4EB7-955F-8DCCA1FC64C4}"/>
    <dgm:cxn modelId="{A8C745B9-C13F-4CB7-8797-29366A005BA3}" type="presOf" srcId="{BE2FCB86-3354-4F85-88B9-64054DD511FC}" destId="{54AE84E3-E108-4142-946B-C66C26D34AB1}" srcOrd="0" destOrd="0" presId="urn:microsoft.com/office/officeart/2005/8/layout/chevron2"/>
    <dgm:cxn modelId="{887FF417-FD85-480E-8AFB-4D11B7EDFFE6}" type="presOf" srcId="{86466DDE-654B-4902-B636-CDEEF428206A}" destId="{E8B3A503-8B7A-4D66-9992-9C41D4DAF9D2}" srcOrd="0" destOrd="0" presId="urn:microsoft.com/office/officeart/2005/8/layout/chevron2"/>
    <dgm:cxn modelId="{34CFC469-8F6A-4F8F-BC38-B67C29FD3850}" type="presOf" srcId="{E659F9E6-A67E-4A9F-B360-AF494F02195A}" destId="{B4152290-8B47-4F99-BABA-2D132FB7E259}" srcOrd="0" destOrd="0" presId="urn:microsoft.com/office/officeart/2005/8/layout/chevron2"/>
    <dgm:cxn modelId="{39274A95-9992-4586-A5C6-DD12BBFF1DA2}" srcId="{BCB454FE-385A-48C5-9BCD-6F74370383DD}" destId="{28D1B439-B079-4FDA-92ED-D6FF6686DCAD}" srcOrd="2" destOrd="0" parTransId="{49313554-A074-42AC-A5BD-1428CD3D1704}" sibTransId="{6526FE95-5A5D-4564-9B4B-A1B04DBDC066}"/>
    <dgm:cxn modelId="{D3FDC06B-6589-4319-802A-321BCCFCC482}" srcId="{28D1B439-B079-4FDA-92ED-D6FF6686DCAD}" destId="{BE2FCB86-3354-4F85-88B9-64054DD511FC}" srcOrd="0" destOrd="0" parTransId="{51181437-818D-47D1-8763-6A05E2D613D2}" sibTransId="{F31F2D9D-3997-4CB2-BBBF-99D97C1F8DB1}"/>
    <dgm:cxn modelId="{A38C261F-46CC-408F-8FA8-76236DCA8B29}" type="presOf" srcId="{5CA0B5E6-37B4-42F7-A069-1B0B7648118F}" destId="{54AE84E3-E108-4142-946B-C66C26D34AB1}" srcOrd="0" destOrd="1" presId="urn:microsoft.com/office/officeart/2005/8/layout/chevron2"/>
    <dgm:cxn modelId="{54F59B6E-F2B2-413D-A090-FCC125067F2A}" srcId="{BCB454FE-385A-48C5-9BCD-6F74370383DD}" destId="{E659F9E6-A67E-4A9F-B360-AF494F02195A}" srcOrd="1" destOrd="0" parTransId="{F7E34DA7-E0C7-4D97-8C4D-BA76FF63B8F4}" sibTransId="{06C219DB-00C5-4B41-BBA5-CB99124EB95D}"/>
    <dgm:cxn modelId="{77A550F9-C8AC-4BDE-8066-5671D810DD5B}" srcId="{BCB454FE-385A-48C5-9BCD-6F74370383DD}" destId="{86466DDE-654B-4902-B636-CDEEF428206A}" srcOrd="0" destOrd="0" parTransId="{4ACB38BD-CFCF-4BFF-A52F-B4A58458E071}" sibTransId="{6607C9AA-6C13-4DEF-8443-58A2CE7BFC47}"/>
    <dgm:cxn modelId="{0AB9E3E2-CF89-4451-B0B8-AED4E46291DC}" type="presOf" srcId="{9F4438D0-E726-4BF6-BAC8-342149CAEDF3}" destId="{004FD7B0-5029-4EF7-9367-8273A0DCEA52}" srcOrd="0" destOrd="0" presId="urn:microsoft.com/office/officeart/2005/8/layout/chevron2"/>
    <dgm:cxn modelId="{30D8E838-3C3B-4A1C-B486-039DB04B2ED1}" srcId="{28D1B439-B079-4FDA-92ED-D6FF6686DCAD}" destId="{5CA0B5E6-37B4-42F7-A069-1B0B7648118F}" srcOrd="1" destOrd="0" parTransId="{633CAF35-C02A-467A-94BE-56DACB0D06E8}" sibTransId="{002BD146-1A9E-44E6-8FDF-7E7C0019AE93}"/>
    <dgm:cxn modelId="{B26745EE-AA4F-4D27-B735-F6A366AEEE30}" type="presOf" srcId="{27DA03CB-0293-467C-87B4-7B4055A7C256}" destId="{824BB36A-B34B-406A-969E-5B09DCE95B29}" srcOrd="0" destOrd="0" presId="urn:microsoft.com/office/officeart/2005/8/layout/chevron2"/>
    <dgm:cxn modelId="{A338C021-1B54-4B2B-9DE8-55594181BCF8}" srcId="{E659F9E6-A67E-4A9F-B360-AF494F02195A}" destId="{9F4438D0-E726-4BF6-BAC8-342149CAEDF3}" srcOrd="0" destOrd="0" parTransId="{C8C1A66D-A01C-440A-8805-7BE8E947FDFF}" sibTransId="{155CB8C1-DB1C-48FA-A887-3293270D0FD7}"/>
    <dgm:cxn modelId="{4CEF2D1F-C221-4A27-951F-D4DD43596AA3}" type="presOf" srcId="{BCB454FE-385A-48C5-9BCD-6F74370383DD}" destId="{CE10DEB4-C651-4295-8D50-48AD51823E32}" srcOrd="0" destOrd="0" presId="urn:microsoft.com/office/officeart/2005/8/layout/chevron2"/>
    <dgm:cxn modelId="{6A2FE8E9-4CB5-4BA2-A596-D61F1B605ED7}" type="presParOf" srcId="{CE10DEB4-C651-4295-8D50-48AD51823E32}" destId="{F05651FF-0797-4FC0-BA92-E1602196D930}" srcOrd="0" destOrd="0" presId="urn:microsoft.com/office/officeart/2005/8/layout/chevron2"/>
    <dgm:cxn modelId="{C7A25B15-3002-4548-8D17-26102C3022E4}" type="presParOf" srcId="{F05651FF-0797-4FC0-BA92-E1602196D930}" destId="{E8B3A503-8B7A-4D66-9992-9C41D4DAF9D2}" srcOrd="0" destOrd="0" presId="urn:microsoft.com/office/officeart/2005/8/layout/chevron2"/>
    <dgm:cxn modelId="{B6DC88B0-3BB4-4989-85F2-79FC8A572458}" type="presParOf" srcId="{F05651FF-0797-4FC0-BA92-E1602196D930}" destId="{824BB36A-B34B-406A-969E-5B09DCE95B29}" srcOrd="1" destOrd="0" presId="urn:microsoft.com/office/officeart/2005/8/layout/chevron2"/>
    <dgm:cxn modelId="{B74AC336-BE2F-4676-9B1A-7A32DC0A87F7}" type="presParOf" srcId="{CE10DEB4-C651-4295-8D50-48AD51823E32}" destId="{649AD59F-F9F6-412D-A827-075B0565589E}" srcOrd="1" destOrd="0" presId="urn:microsoft.com/office/officeart/2005/8/layout/chevron2"/>
    <dgm:cxn modelId="{7E1FA401-A2C8-4434-9AFE-C25AE0A5208B}" type="presParOf" srcId="{CE10DEB4-C651-4295-8D50-48AD51823E32}" destId="{95E43419-028A-4955-B775-87E46107AAA9}" srcOrd="2" destOrd="0" presId="urn:microsoft.com/office/officeart/2005/8/layout/chevron2"/>
    <dgm:cxn modelId="{4F04901D-32FF-4794-AA15-1545036CEC27}" type="presParOf" srcId="{95E43419-028A-4955-B775-87E46107AAA9}" destId="{B4152290-8B47-4F99-BABA-2D132FB7E259}" srcOrd="0" destOrd="0" presId="urn:microsoft.com/office/officeart/2005/8/layout/chevron2"/>
    <dgm:cxn modelId="{57E06B15-17EE-4A12-ADA9-1F11A796E4A1}" type="presParOf" srcId="{95E43419-028A-4955-B775-87E46107AAA9}" destId="{004FD7B0-5029-4EF7-9367-8273A0DCEA52}" srcOrd="1" destOrd="0" presId="urn:microsoft.com/office/officeart/2005/8/layout/chevron2"/>
    <dgm:cxn modelId="{F0B0640F-A71E-4416-A5EB-0C7EB2A285F8}" type="presParOf" srcId="{CE10DEB4-C651-4295-8D50-48AD51823E32}" destId="{40535332-A48A-491D-93A6-549862A52EDF}" srcOrd="3" destOrd="0" presId="urn:microsoft.com/office/officeart/2005/8/layout/chevron2"/>
    <dgm:cxn modelId="{BD8A5F1C-4C34-4331-8B03-38F7BAC21B6F}" type="presParOf" srcId="{CE10DEB4-C651-4295-8D50-48AD51823E32}" destId="{FA3D93FD-7B14-42DD-8910-FFB66359B198}" srcOrd="4" destOrd="0" presId="urn:microsoft.com/office/officeart/2005/8/layout/chevron2"/>
    <dgm:cxn modelId="{34CF6A5C-CC61-4100-B3FE-C9D94CDDD9B9}" type="presParOf" srcId="{FA3D93FD-7B14-42DD-8910-FFB66359B198}" destId="{F9FDC84B-01C3-4491-A7BA-3DCAA3BF2FBB}" srcOrd="0" destOrd="0" presId="urn:microsoft.com/office/officeart/2005/8/layout/chevron2"/>
    <dgm:cxn modelId="{91C2AB10-E521-4612-9720-20D4DEDB7E53}" type="presParOf" srcId="{FA3D93FD-7B14-42DD-8910-FFB66359B198}" destId="{54AE84E3-E108-4142-946B-C66C26D34AB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B3A503-8B7A-4D66-9992-9C41D4DAF9D2}">
      <dsp:nvSpPr>
        <dsp:cNvPr id="0" name=""/>
        <dsp:cNvSpPr/>
      </dsp:nvSpPr>
      <dsp:spPr>
        <a:xfrm rot="5400000">
          <a:off x="-217654" y="218421"/>
          <a:ext cx="1451030" cy="10157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217654" y="218421"/>
        <a:ext cx="1451030" cy="1015721"/>
      </dsp:txXfrm>
    </dsp:sp>
    <dsp:sp modelId="{824BB36A-B34B-406A-969E-5B09DCE95B29}">
      <dsp:nvSpPr>
        <dsp:cNvPr id="0" name=""/>
        <dsp:cNvSpPr/>
      </dsp:nvSpPr>
      <dsp:spPr>
        <a:xfrm rot="5400000">
          <a:off x="4701653" y="-3685166"/>
          <a:ext cx="943169" cy="8315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Работа в парах или группах</a:t>
          </a:r>
          <a:endParaRPr lang="ru-RU" sz="2200" kern="1200" dirty="0"/>
        </a:p>
      </dsp:txBody>
      <dsp:txXfrm rot="5400000">
        <a:off x="4701653" y="-3685166"/>
        <a:ext cx="943169" cy="8315034"/>
      </dsp:txXfrm>
    </dsp:sp>
    <dsp:sp modelId="{B4152290-8B47-4F99-BABA-2D132FB7E259}">
      <dsp:nvSpPr>
        <dsp:cNvPr id="0" name=""/>
        <dsp:cNvSpPr/>
      </dsp:nvSpPr>
      <dsp:spPr>
        <a:xfrm rot="5400000">
          <a:off x="-217654" y="1473279"/>
          <a:ext cx="1451030" cy="10157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217654" y="1473279"/>
        <a:ext cx="1451030" cy="1015721"/>
      </dsp:txXfrm>
    </dsp:sp>
    <dsp:sp modelId="{004FD7B0-5029-4EF7-9367-8273A0DCEA52}">
      <dsp:nvSpPr>
        <dsp:cNvPr id="0" name=""/>
        <dsp:cNvSpPr/>
      </dsp:nvSpPr>
      <dsp:spPr>
        <a:xfrm rot="5400000">
          <a:off x="4701653" y="-2430307"/>
          <a:ext cx="943169" cy="8315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При выполнении речевых упражнений</a:t>
          </a:r>
          <a:endParaRPr lang="ru-RU" sz="2200" kern="1200" dirty="0"/>
        </a:p>
      </dsp:txBody>
      <dsp:txXfrm rot="5400000">
        <a:off x="4701653" y="-2430307"/>
        <a:ext cx="943169" cy="8315034"/>
      </dsp:txXfrm>
    </dsp:sp>
    <dsp:sp modelId="{F9FDC84B-01C3-4491-A7BA-3DCAA3BF2FBB}">
      <dsp:nvSpPr>
        <dsp:cNvPr id="0" name=""/>
        <dsp:cNvSpPr/>
      </dsp:nvSpPr>
      <dsp:spPr>
        <a:xfrm rot="5400000">
          <a:off x="-217654" y="2728137"/>
          <a:ext cx="1451030" cy="101572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217654" y="2728137"/>
        <a:ext cx="1451030" cy="1015721"/>
      </dsp:txXfrm>
    </dsp:sp>
    <dsp:sp modelId="{54AE84E3-E108-4142-946B-C66C26D34AB1}">
      <dsp:nvSpPr>
        <dsp:cNvPr id="0" name=""/>
        <dsp:cNvSpPr/>
      </dsp:nvSpPr>
      <dsp:spPr>
        <a:xfrm rot="5400000">
          <a:off x="4701653" y="-1175449"/>
          <a:ext cx="943169" cy="83150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/>
            <a:t>Пересказы текста от лица разных героев-персонажей</a:t>
          </a:r>
          <a:endParaRPr lang="ru-RU" sz="2200" kern="1200" dirty="0"/>
        </a:p>
      </dsp:txBody>
      <dsp:txXfrm rot="5400000">
        <a:off x="4701653" y="-1175449"/>
        <a:ext cx="943169" cy="8315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84050-F6C2-49D0-BCA8-048B0CFCFA16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9F4DD-751F-46BE-9723-22A6A3B1D5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67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590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013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6833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5597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23675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349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3028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612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943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16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414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756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3127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91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262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74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C86CB-80A8-4117-9500-E20281CDDD14}" type="datetimeFigureOut">
              <a:rPr lang="ru-RU" smtClean="0"/>
              <a:pPr/>
              <a:t>13.04.2025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E03948A-9B86-49CB-8059-393D01693D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98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5707" y="942535"/>
            <a:ext cx="8812214" cy="331997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День жизненных компетенций обучающихся с ОВЗ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Методический интенсив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«Формирование базовых учебных действий 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обучающихся с </a:t>
            </a:r>
            <a:r>
              <a:rPr lang="ru-RU" sz="3200" b="1" dirty="0" smtClean="0">
                <a:solidFill>
                  <a:srgbClr val="C00000"/>
                </a:solidFill>
              </a:rPr>
              <a:t>ограниченными возможностями здоровья</a:t>
            </a: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5-9 классов»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31416" y="4128441"/>
            <a:ext cx="8915399" cy="1761153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Торгашова Валентина Петровна,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заместитель директора по УВР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11.04.2025 г.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 Дмитровск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9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Коммуникативные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БУД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8117" y="1434905"/>
            <a:ext cx="8986495" cy="4726744"/>
          </a:xfrm>
        </p:spPr>
        <p:txBody>
          <a:bodyPr>
            <a:normAutofit/>
          </a:bodyPr>
          <a:lstStyle/>
          <a:p>
            <a:r>
              <a:rPr lang="ru-RU" dirty="0" smtClean="0"/>
              <a:t>- умение вступать и поддерживать коммуникацию в разных ситуациях социального взаимодействия (учебных, трудовых, бытовых и др.);</a:t>
            </a:r>
            <a:br>
              <a:rPr lang="ru-RU" dirty="0" smtClean="0"/>
            </a:br>
            <a:r>
              <a:rPr lang="ru-RU" dirty="0" smtClean="0"/>
              <a:t>- умение слушать собеседника, вступать в диалог и поддерживать его, признавать возможность существования различных точек зрения и права каждого иметь свою;</a:t>
            </a:r>
            <a:br>
              <a:rPr lang="ru-RU" dirty="0" smtClean="0"/>
            </a:br>
            <a:r>
              <a:rPr lang="ru-RU" dirty="0" smtClean="0"/>
              <a:t>- умение излагать своё мнение и аргументировать свою точку зрения и оценку событий;</a:t>
            </a:r>
            <a:br>
              <a:rPr lang="ru-RU" dirty="0" smtClean="0"/>
            </a:br>
            <a:r>
              <a:rPr lang="ru-RU" dirty="0" smtClean="0"/>
              <a:t>- умение дифференцированно использовать разные виды речевых высказываний (вопросы, ответы, повествование, отрицание и др.) в коммуникативных ситуациях с учётом специфики участников (возраст, социальный статус, знакомый - незнакомый);</a:t>
            </a:r>
            <a:br>
              <a:rPr lang="ru-RU" dirty="0" smtClean="0"/>
            </a:br>
            <a:r>
              <a:rPr lang="ru-RU" dirty="0" smtClean="0"/>
              <a:t>- умение использовать разные виды делового письма для решения жизненно значимых задач;</a:t>
            </a:r>
            <a:br>
              <a:rPr lang="ru-RU" dirty="0" smtClean="0"/>
            </a:br>
            <a:r>
              <a:rPr lang="ru-RU" dirty="0" smtClean="0"/>
              <a:t>- умение использовать разные источники и средства получения информации для решения коммуникативных и познавательных задач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Коммуникативные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БУД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73857" y="1949570"/>
          <a:ext cx="9330756" cy="396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07" y="928468"/>
            <a:ext cx="8911687" cy="72331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            </a:t>
            </a:r>
            <a:r>
              <a:rPr lang="ru-RU" b="1" dirty="0" smtClean="0">
                <a:solidFill>
                  <a:srgbClr val="C00000"/>
                </a:solidFill>
              </a:rPr>
              <a:t>Регулятивные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БУД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/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5914" y="1997612"/>
            <a:ext cx="9028698" cy="3913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900" dirty="0" smtClean="0"/>
              <a:t>-    умение принимать и сохранять цели и задачи решения типовых учебных и практических задач, осуществлять коллективный поиск средств их осуществления;</a:t>
            </a:r>
            <a:br>
              <a:rPr lang="ru-RU" sz="1900" dirty="0" smtClean="0"/>
            </a:br>
            <a:r>
              <a:rPr lang="ru-RU" sz="1900" dirty="0" smtClean="0"/>
              <a:t>- умение осознанно действовать на основе разных видов инструкций для решения практических и учебных задач;</a:t>
            </a:r>
            <a:br>
              <a:rPr lang="ru-RU" sz="1900" dirty="0" smtClean="0"/>
            </a:br>
            <a:r>
              <a:rPr lang="ru-RU" sz="1900" dirty="0" smtClean="0"/>
              <a:t>- умение осуществлять взаимный контроль в совместной деятельности, адекватно оценивать собственное поведение и поведение окружающих;</a:t>
            </a:r>
            <a:br>
              <a:rPr lang="ru-RU" sz="1900" dirty="0" smtClean="0"/>
            </a:br>
            <a:r>
              <a:rPr lang="ru-RU" sz="1900" dirty="0" smtClean="0"/>
              <a:t>- умение осуществлять самооценку и самоконтроль в деятельности, адекватно реагировать на внешний контроль и оценку, корректировать в соответствии с ней свою деятельность;</a:t>
            </a:r>
          </a:p>
          <a:p>
            <a:pPr>
              <a:buNone/>
            </a:pPr>
            <a:r>
              <a:rPr lang="ru-RU" sz="2300" dirty="0" smtClean="0"/>
              <a:t/>
            </a:r>
            <a:br>
              <a:rPr lang="ru-RU" sz="2300" dirty="0" smtClean="0"/>
            </a:br>
            <a:endParaRPr lang="ru-RU" sz="23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Познавательные БУД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7440" y="1519311"/>
            <a:ext cx="9127172" cy="439191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- умение использовать логические действия (сравнение, анализ, синтез, обобщение, классификацию, установление аналогий, закономерностей, причинно-следственных связей) на наглядном, доступном вербальном материале, основе практической деятельности в соответствии с индивидуальными возможностями;</a:t>
            </a:r>
            <a:br>
              <a:rPr lang="ru-RU" sz="2000" dirty="0" smtClean="0"/>
            </a:br>
            <a:r>
              <a:rPr lang="ru-RU" sz="2000" dirty="0" smtClean="0"/>
              <a:t>- умение применять начальные сведения о сущности и особенностях объектов, процессов и явлений действительности (природных, социальных, культурных, технических и др.) в соответствии с содержанием конкретного учебного предмета и для решения познавательных и практических задач;</a:t>
            </a:r>
            <a:br>
              <a:rPr lang="ru-RU" sz="2000" dirty="0" smtClean="0"/>
            </a:br>
            <a:r>
              <a:rPr lang="ru-RU" sz="2000" dirty="0" smtClean="0"/>
              <a:t>- умение использовать в жизни и деятельности некоторые межпредметные знания, отражающие доступные существенные связи и отношения между объектами и процессами.</a:t>
            </a:r>
            <a:br>
              <a:rPr lang="ru-RU" sz="2000" dirty="0" smtClean="0"/>
            </a:b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Познавательные БУД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1.Элементы проблемного обучения.</a:t>
            </a:r>
          </a:p>
          <a:p>
            <a:r>
              <a:rPr lang="ru-RU" dirty="0" smtClean="0"/>
              <a:t>2. Элементы проектного обучения.</a:t>
            </a:r>
          </a:p>
          <a:p>
            <a:r>
              <a:rPr lang="ru-RU" dirty="0" smtClean="0"/>
              <a:t>3. Педагогические игры.</a:t>
            </a:r>
          </a:p>
          <a:p>
            <a:r>
              <a:rPr lang="ru-RU" dirty="0" smtClean="0"/>
              <a:t>4. Схемы-опоры для решения различных заданий.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6259" y="624110"/>
            <a:ext cx="978835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Формирование БУД в образовательном процессе осуществляется в контексте разных учебных предметов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 </a:t>
            </a:r>
            <a:r>
              <a:rPr lang="ru-RU" b="1" dirty="0" smtClean="0"/>
              <a:t>уроке русского языка</a:t>
            </a:r>
            <a:r>
              <a:rPr lang="ru-RU" dirty="0" smtClean="0"/>
              <a:t> в большей степени формируются познавательные, коммуникативные и регулятивные действия. </a:t>
            </a:r>
          </a:p>
          <a:p>
            <a:r>
              <a:rPr lang="ru-RU" dirty="0" smtClean="0"/>
              <a:t>На уроке </a:t>
            </a:r>
            <a:r>
              <a:rPr lang="ru-RU" b="1" dirty="0" smtClean="0"/>
              <a:t> чтения</a:t>
            </a:r>
            <a:r>
              <a:rPr lang="ru-RU" dirty="0" smtClean="0"/>
              <a:t> происходит формирование всех видов БУД с приоритетом развития ценностно-смысловой сферы и коммуникации. Предмет обеспечивает освоение нравственного содержания художественной литературы, развитие эстетического восприятия, прослеживание и раскрытие нравственных значений поступков героев литературных произведений.</a:t>
            </a:r>
          </a:p>
          <a:p>
            <a:r>
              <a:rPr lang="ru-RU" b="1" dirty="0" smtClean="0"/>
              <a:t>Математика </a:t>
            </a:r>
            <a:r>
              <a:rPr lang="ru-RU" dirty="0" smtClean="0"/>
              <a:t>является основой развития у учащихся познавательных действий, планирования, систематизации и структурирования, моделирования, выработки вычислительных навыков, формирования приёмов решения задач.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1" y="172329"/>
            <a:ext cx="10687049" cy="1371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Формирование основ учебной деятельности</a:t>
            </a:r>
            <a:r>
              <a:rPr lang="ru-RU" sz="3800" b="1" dirty="0" smtClean="0">
                <a:solidFill>
                  <a:srgbClr val="C00000"/>
                </a:solidFill>
              </a:rPr>
              <a:t/>
            </a:r>
            <a:br>
              <a:rPr lang="ru-RU" sz="3800" b="1" dirty="0" smtClean="0">
                <a:solidFill>
                  <a:srgbClr val="C00000"/>
                </a:solidFill>
              </a:rPr>
            </a:br>
            <a:endParaRPr lang="ru-RU" sz="3800" b="1" dirty="0" smtClean="0">
              <a:solidFill>
                <a:srgbClr val="C00000"/>
              </a:solidFill>
            </a:endParaRPr>
          </a:p>
        </p:txBody>
      </p:sp>
      <p:sp>
        <p:nvSpPr>
          <p:cNvPr id="16387" name="Oval 21"/>
          <p:cNvSpPr>
            <a:spLocks noGrp="1" noChangeArrowheads="1"/>
          </p:cNvSpPr>
          <p:nvPr>
            <p:ph type="body" idx="1"/>
          </p:nvPr>
        </p:nvSpPr>
        <p:spPr bwMode="white">
          <a:xfrm rot="19733972">
            <a:off x="4497917" y="2944814"/>
            <a:ext cx="3327400" cy="1195387"/>
          </a:xfrm>
          <a:prstGeom prst="ellipse">
            <a:avLst/>
          </a:prstGeom>
          <a:gradFill rotWithShape="1">
            <a:gsLst>
              <a:gs pos="0">
                <a:srgbClr val="1C2A00"/>
              </a:gs>
              <a:gs pos="50000">
                <a:srgbClr val="669900"/>
              </a:gs>
              <a:gs pos="100000">
                <a:srgbClr val="1C2A00"/>
              </a:gs>
            </a:gsLst>
            <a:lin ang="2700000" scaled="1"/>
          </a:gradFill>
          <a:ln>
            <a:solidFill>
              <a:srgbClr val="000000"/>
            </a:solidFill>
            <a:round/>
          </a:ln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8" name="PubPieSlice"/>
          <p:cNvSpPr>
            <a:spLocks noEditPoints="1" noChangeArrowheads="1"/>
          </p:cNvSpPr>
          <p:nvPr/>
        </p:nvSpPr>
        <p:spPr bwMode="gray">
          <a:xfrm rot="-1731064">
            <a:off x="1756834" y="1638301"/>
            <a:ext cx="8303684" cy="42719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3091" y="246"/>
                </a:moveTo>
                <a:cubicBezTo>
                  <a:pt x="12338" y="82"/>
                  <a:pt x="11570" y="0"/>
                  <a:pt x="10800" y="0"/>
                </a:cubicBezTo>
                <a:cubicBezTo>
                  <a:pt x="7908" y="0"/>
                  <a:pt x="5137" y="1159"/>
                  <a:pt x="3107" y="3218"/>
                </a:cubicBezTo>
                <a:lnTo>
                  <a:pt x="10800" y="10800"/>
                </a:lnTo>
                <a:lnTo>
                  <a:pt x="13091" y="246"/>
                </a:lnTo>
                <a:close/>
              </a:path>
            </a:pathLst>
          </a:custGeom>
          <a:gradFill rotWithShape="1">
            <a:gsLst>
              <a:gs pos="0">
                <a:srgbClr val="CCFF99"/>
              </a:gs>
              <a:gs pos="100000">
                <a:srgbClr val="445533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PubPieSlice"/>
          <p:cNvSpPr>
            <a:spLocks noEditPoints="1" noChangeArrowheads="1"/>
          </p:cNvSpPr>
          <p:nvPr/>
        </p:nvSpPr>
        <p:spPr bwMode="gray">
          <a:xfrm rot="-1740949">
            <a:off x="1799167" y="1636714"/>
            <a:ext cx="8206317" cy="42751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417" y="8823"/>
                </a:moveTo>
                <a:cubicBezTo>
                  <a:pt x="20622" y="4552"/>
                  <a:pt x="17345" y="1173"/>
                  <a:pt x="13101" y="247"/>
                </a:cubicBezTo>
                <a:lnTo>
                  <a:pt x="10800" y="10800"/>
                </a:lnTo>
                <a:lnTo>
                  <a:pt x="21417" y="8823"/>
                </a:lnTo>
                <a:close/>
              </a:path>
            </a:pathLst>
          </a:custGeom>
          <a:gradFill rotWithShape="1">
            <a:gsLst>
              <a:gs pos="0">
                <a:srgbClr val="00CC99"/>
              </a:gs>
              <a:gs pos="100000">
                <a:srgbClr val="00926D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PubPieSlice"/>
          <p:cNvSpPr>
            <a:spLocks noEditPoints="1" noChangeArrowheads="1"/>
          </p:cNvSpPr>
          <p:nvPr/>
        </p:nvSpPr>
        <p:spPr bwMode="gray">
          <a:xfrm rot="-1740949">
            <a:off x="2002367" y="1789113"/>
            <a:ext cx="8206317" cy="42751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417" y="8823"/>
                </a:moveTo>
                <a:cubicBezTo>
                  <a:pt x="20622" y="4552"/>
                  <a:pt x="17345" y="1173"/>
                  <a:pt x="13101" y="247"/>
                </a:cubicBezTo>
                <a:lnTo>
                  <a:pt x="10800" y="10800"/>
                </a:lnTo>
                <a:lnTo>
                  <a:pt x="21417" y="8823"/>
                </a:lnTo>
                <a:close/>
              </a:path>
            </a:pathLst>
          </a:custGeom>
          <a:gradFill rotWithShape="1">
            <a:gsLst>
              <a:gs pos="0">
                <a:srgbClr val="00CC99"/>
              </a:gs>
              <a:gs pos="100000">
                <a:srgbClr val="00926D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PubPieSlice"/>
          <p:cNvSpPr>
            <a:spLocks noEditPoints="1" noChangeArrowheads="1"/>
          </p:cNvSpPr>
          <p:nvPr/>
        </p:nvSpPr>
        <p:spPr bwMode="gray">
          <a:xfrm rot="-1731064">
            <a:off x="1782234" y="1635125"/>
            <a:ext cx="8208433" cy="4303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8494" y="18378"/>
                </a:moveTo>
                <a:cubicBezTo>
                  <a:pt x="20484" y="16358"/>
                  <a:pt x="21600" y="13635"/>
                  <a:pt x="21600" y="10800"/>
                </a:cubicBezTo>
                <a:cubicBezTo>
                  <a:pt x="21600" y="9806"/>
                  <a:pt x="21463" y="8818"/>
                  <a:pt x="21192" y="7863"/>
                </a:cubicBezTo>
                <a:lnTo>
                  <a:pt x="10800" y="10800"/>
                </a:lnTo>
                <a:lnTo>
                  <a:pt x="18494" y="18378"/>
                </a:lnTo>
                <a:close/>
              </a:path>
            </a:pathLst>
          </a:custGeom>
          <a:gradFill rotWithShape="1">
            <a:gsLst>
              <a:gs pos="0">
                <a:srgbClr val="61C78A"/>
              </a:gs>
              <a:gs pos="100000">
                <a:srgbClr val="74EEA5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PubPieSlice"/>
          <p:cNvSpPr>
            <a:spLocks noEditPoints="1" noChangeArrowheads="1"/>
          </p:cNvSpPr>
          <p:nvPr/>
        </p:nvSpPr>
        <p:spPr bwMode="gray">
          <a:xfrm rot="-1731064">
            <a:off x="1820333" y="1665288"/>
            <a:ext cx="8187267" cy="42529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8318" y="21311"/>
                </a:moveTo>
                <a:cubicBezTo>
                  <a:pt x="9132" y="21503"/>
                  <a:pt x="9964" y="21599"/>
                  <a:pt x="10800" y="21599"/>
                </a:cubicBezTo>
                <a:cubicBezTo>
                  <a:pt x="13756" y="21599"/>
                  <a:pt x="16583" y="20388"/>
                  <a:pt x="18621" y="18247"/>
                </a:cubicBezTo>
                <a:lnTo>
                  <a:pt x="10800" y="10800"/>
                </a:lnTo>
                <a:lnTo>
                  <a:pt x="8318" y="21311"/>
                </a:lnTo>
                <a:close/>
              </a:path>
            </a:pathLst>
          </a:custGeom>
          <a:gradFill rotWithShape="1">
            <a:gsLst>
              <a:gs pos="0">
                <a:srgbClr val="C1E99D"/>
              </a:gs>
              <a:gs pos="100000">
                <a:srgbClr val="61C804"/>
              </a:gs>
            </a:gsLst>
            <a:lin ang="18900000" scaled="1"/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PubPieSlice"/>
          <p:cNvSpPr>
            <a:spLocks noEditPoints="1" noChangeArrowheads="1"/>
          </p:cNvSpPr>
          <p:nvPr/>
        </p:nvSpPr>
        <p:spPr bwMode="gray">
          <a:xfrm rot="-541963">
            <a:off x="1422400" y="1066801"/>
            <a:ext cx="8350251" cy="4937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5290" y="978"/>
                </a:moveTo>
                <a:cubicBezTo>
                  <a:pt x="13881" y="333"/>
                  <a:pt x="12349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599" y="6597"/>
                  <a:pt x="19161" y="2775"/>
                  <a:pt x="15349" y="1005"/>
                </a:cubicBezTo>
                <a:lnTo>
                  <a:pt x="10800" y="10800"/>
                </a:lnTo>
                <a:lnTo>
                  <a:pt x="15290" y="978"/>
                </a:lnTo>
                <a:close/>
              </a:path>
            </a:pathLst>
          </a:custGeom>
          <a:gradFill rotWithShape="1">
            <a:gsLst>
              <a:gs pos="0">
                <a:srgbClr val="27D47D"/>
              </a:gs>
              <a:gs pos="100000">
                <a:srgbClr val="00CC66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Front">
              <a:rot lat="20099986" lon="1500000" rev="0"/>
            </a:camera>
            <a:lightRig rig="legacyFlat4" dir="b"/>
          </a:scene3d>
          <a:sp3d extrusionH="506400" prstMaterial="legacyMatte">
            <a:bevelT w="13500" h="13500" prst="angle"/>
            <a:bevelB w="13500" h="13500" prst="angle"/>
            <a:extrusionClr>
              <a:srgbClr val="00CC66"/>
            </a:extrusion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6394" name="PubPieSlice"/>
          <p:cNvSpPr>
            <a:spLocks noEditPoints="1" noChangeArrowheads="1"/>
          </p:cNvSpPr>
          <p:nvPr/>
        </p:nvSpPr>
        <p:spPr bwMode="gray">
          <a:xfrm rot="-1731064">
            <a:off x="1983078" y="1472123"/>
            <a:ext cx="8252883" cy="4252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3097" y="3229"/>
                </a:moveTo>
                <a:cubicBezTo>
                  <a:pt x="1112" y="5249"/>
                  <a:pt x="0" y="7967"/>
                  <a:pt x="0" y="10799"/>
                </a:cubicBezTo>
                <a:cubicBezTo>
                  <a:pt x="0" y="12026"/>
                  <a:pt x="208" y="13243"/>
                  <a:pt x="617" y="14399"/>
                </a:cubicBezTo>
                <a:lnTo>
                  <a:pt x="10800" y="10800"/>
                </a:lnTo>
                <a:lnTo>
                  <a:pt x="3097" y="3229"/>
                </a:lnTo>
                <a:close/>
              </a:path>
            </a:pathLst>
          </a:custGeom>
          <a:gradFill rotWithShape="1">
            <a:gsLst>
              <a:gs pos="0">
                <a:srgbClr val="9AE567"/>
              </a:gs>
              <a:gs pos="100000">
                <a:srgbClr val="679945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PubPieSlice"/>
          <p:cNvSpPr>
            <a:spLocks noEditPoints="1" noChangeArrowheads="1"/>
          </p:cNvSpPr>
          <p:nvPr/>
        </p:nvSpPr>
        <p:spPr bwMode="gray">
          <a:xfrm rot="-1731064">
            <a:off x="1966824" y="1479432"/>
            <a:ext cx="8303684" cy="45386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3091" y="246"/>
                </a:moveTo>
                <a:cubicBezTo>
                  <a:pt x="12338" y="82"/>
                  <a:pt x="11570" y="0"/>
                  <a:pt x="10800" y="0"/>
                </a:cubicBezTo>
                <a:cubicBezTo>
                  <a:pt x="7908" y="0"/>
                  <a:pt x="5137" y="1159"/>
                  <a:pt x="3107" y="3218"/>
                </a:cubicBezTo>
                <a:lnTo>
                  <a:pt x="10800" y="10800"/>
                </a:lnTo>
                <a:lnTo>
                  <a:pt x="13091" y="246"/>
                </a:lnTo>
                <a:close/>
              </a:path>
            </a:pathLst>
          </a:custGeom>
          <a:gradFill rotWithShape="1">
            <a:gsLst>
              <a:gs pos="0">
                <a:srgbClr val="CCFF99"/>
              </a:gs>
              <a:gs pos="100000">
                <a:srgbClr val="445533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PubPieSlice"/>
          <p:cNvSpPr>
            <a:spLocks noEditPoints="1" noChangeArrowheads="1"/>
          </p:cNvSpPr>
          <p:nvPr/>
        </p:nvSpPr>
        <p:spPr bwMode="gray">
          <a:xfrm rot="-1740949">
            <a:off x="1828800" y="1600200"/>
            <a:ext cx="8206317" cy="42751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21417" y="8823"/>
                </a:moveTo>
                <a:cubicBezTo>
                  <a:pt x="20622" y="4552"/>
                  <a:pt x="17345" y="1173"/>
                  <a:pt x="13101" y="247"/>
                </a:cubicBezTo>
                <a:lnTo>
                  <a:pt x="10800" y="10800"/>
                </a:lnTo>
                <a:lnTo>
                  <a:pt x="21417" y="8823"/>
                </a:lnTo>
                <a:close/>
              </a:path>
            </a:pathLst>
          </a:custGeom>
          <a:gradFill rotWithShape="1">
            <a:gsLst>
              <a:gs pos="0">
                <a:srgbClr val="00CC99"/>
              </a:gs>
              <a:gs pos="100000">
                <a:srgbClr val="00926D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PubPieSlice"/>
          <p:cNvSpPr>
            <a:spLocks noEditPoints="1" noChangeArrowheads="1"/>
          </p:cNvSpPr>
          <p:nvPr/>
        </p:nvSpPr>
        <p:spPr bwMode="gray">
          <a:xfrm rot="-1731064">
            <a:off x="2032001" y="1600201"/>
            <a:ext cx="8208433" cy="4303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8494" y="18378"/>
                </a:moveTo>
                <a:cubicBezTo>
                  <a:pt x="20484" y="16358"/>
                  <a:pt x="21600" y="13635"/>
                  <a:pt x="21600" y="10800"/>
                </a:cubicBezTo>
                <a:cubicBezTo>
                  <a:pt x="21600" y="9806"/>
                  <a:pt x="21463" y="8818"/>
                  <a:pt x="21192" y="7863"/>
                </a:cubicBezTo>
                <a:lnTo>
                  <a:pt x="10800" y="10800"/>
                </a:lnTo>
                <a:lnTo>
                  <a:pt x="18494" y="18378"/>
                </a:lnTo>
                <a:close/>
              </a:path>
            </a:pathLst>
          </a:custGeom>
          <a:gradFill rotWithShape="1">
            <a:gsLst>
              <a:gs pos="0">
                <a:srgbClr val="61C78A"/>
              </a:gs>
              <a:gs pos="100000">
                <a:srgbClr val="74EEA5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PubPieSlice"/>
          <p:cNvSpPr>
            <a:spLocks noEditPoints="1" noChangeArrowheads="1"/>
          </p:cNvSpPr>
          <p:nvPr/>
        </p:nvSpPr>
        <p:spPr bwMode="gray">
          <a:xfrm rot="-1731064">
            <a:off x="1930400" y="1676401"/>
            <a:ext cx="8187267" cy="42529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8318" y="21311"/>
                </a:moveTo>
                <a:cubicBezTo>
                  <a:pt x="9132" y="21503"/>
                  <a:pt x="9964" y="21599"/>
                  <a:pt x="10800" y="21599"/>
                </a:cubicBezTo>
                <a:cubicBezTo>
                  <a:pt x="13756" y="21599"/>
                  <a:pt x="16583" y="20388"/>
                  <a:pt x="18621" y="18247"/>
                </a:cubicBezTo>
                <a:lnTo>
                  <a:pt x="10800" y="10800"/>
                </a:lnTo>
                <a:lnTo>
                  <a:pt x="8318" y="21311"/>
                </a:lnTo>
                <a:close/>
              </a:path>
            </a:pathLst>
          </a:custGeom>
          <a:gradFill rotWithShape="1">
            <a:gsLst>
              <a:gs pos="0">
                <a:srgbClr val="C1E99D"/>
              </a:gs>
              <a:gs pos="100000">
                <a:srgbClr val="61C804"/>
              </a:gs>
            </a:gsLst>
            <a:lin ang="18900000" scaled="1"/>
          </a:gra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Oval 21"/>
          <p:cNvSpPr>
            <a:spLocks noChangeArrowheads="1"/>
          </p:cNvSpPr>
          <p:nvPr/>
        </p:nvSpPr>
        <p:spPr bwMode="white">
          <a:xfrm rot="-1866028">
            <a:off x="4226985" y="2940050"/>
            <a:ext cx="3424767" cy="1582738"/>
          </a:xfrm>
          <a:prstGeom prst="ellipse">
            <a:avLst/>
          </a:prstGeom>
          <a:gradFill rotWithShape="1">
            <a:gsLst>
              <a:gs pos="0">
                <a:srgbClr val="1C2A00"/>
              </a:gs>
              <a:gs pos="50000">
                <a:srgbClr val="669900"/>
              </a:gs>
              <a:gs pos="100000">
                <a:srgbClr val="1C2A00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400" name="Rectangle 19"/>
          <p:cNvSpPr>
            <a:spLocks noChangeArrowheads="1"/>
          </p:cNvSpPr>
          <p:nvPr/>
        </p:nvSpPr>
        <p:spPr bwMode="auto">
          <a:xfrm>
            <a:off x="2108679" y="2274499"/>
            <a:ext cx="325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 smtClean="0"/>
              <a:t>Взаимодействовать с педагогами и сверстниками</a:t>
            </a:r>
            <a:endParaRPr lang="ru-RU" b="1" dirty="0"/>
          </a:p>
        </p:txBody>
      </p:sp>
      <p:sp>
        <p:nvSpPr>
          <p:cNvPr id="16401" name="Rectangle 20"/>
          <p:cNvSpPr>
            <a:spLocks noChangeArrowheads="1"/>
          </p:cNvSpPr>
          <p:nvPr/>
        </p:nvSpPr>
        <p:spPr bwMode="auto">
          <a:xfrm>
            <a:off x="3454401" y="5410201"/>
            <a:ext cx="5270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/>
              <a:t>Адекватно оценивать результаты</a:t>
            </a:r>
            <a:endParaRPr lang="ru-RU" sz="1600" b="1" dirty="0"/>
          </a:p>
        </p:txBody>
      </p:sp>
      <p:sp>
        <p:nvSpPr>
          <p:cNvPr id="16402" name="Rectangle 21"/>
          <p:cNvSpPr>
            <a:spLocks noChangeArrowheads="1"/>
          </p:cNvSpPr>
          <p:nvPr/>
        </p:nvSpPr>
        <p:spPr bwMode="auto">
          <a:xfrm rot="10800000" flipV="1">
            <a:off x="6503160" y="3935174"/>
            <a:ext cx="36597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Контролировать её процесс, доводить его до конца</a:t>
            </a:r>
            <a:endParaRPr lang="ru-RU" b="1" dirty="0"/>
          </a:p>
        </p:txBody>
      </p:sp>
      <p:sp>
        <p:nvSpPr>
          <p:cNvPr id="16403" name="Rectangle 22"/>
          <p:cNvSpPr>
            <a:spLocks noChangeArrowheads="1"/>
          </p:cNvSpPr>
          <p:nvPr/>
        </p:nvSpPr>
        <p:spPr bwMode="auto">
          <a:xfrm>
            <a:off x="7979434" y="2392391"/>
            <a:ext cx="28467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/>
              <a:t>Планировать свою деятельность </a:t>
            </a:r>
            <a:endParaRPr lang="ru-RU" b="1" dirty="0"/>
          </a:p>
        </p:txBody>
      </p:sp>
      <p:sp>
        <p:nvSpPr>
          <p:cNvPr id="16404" name="Rectangle 23"/>
          <p:cNvSpPr>
            <a:spLocks noChangeArrowheads="1"/>
          </p:cNvSpPr>
          <p:nvPr/>
        </p:nvSpPr>
        <p:spPr bwMode="auto">
          <a:xfrm>
            <a:off x="5918679" y="1153065"/>
            <a:ext cx="36135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Умение принимать, сохранять цели и следовать им в процессе учебных задач</a:t>
            </a:r>
            <a:endParaRPr lang="ru-RU" b="1" dirty="0"/>
          </a:p>
        </p:txBody>
      </p:sp>
      <p:sp>
        <p:nvSpPr>
          <p:cNvPr id="39960" name="AutoShape 22"/>
          <p:cNvSpPr>
            <a:spLocks noChangeArrowheads="1"/>
          </p:cNvSpPr>
          <p:nvPr/>
        </p:nvSpPr>
        <p:spPr bwMode="gray">
          <a:xfrm rot="-1870055">
            <a:off x="3657601" y="2667000"/>
            <a:ext cx="4476751" cy="2085975"/>
          </a:xfrm>
          <a:custGeom>
            <a:avLst/>
            <a:gdLst>
              <a:gd name="T0" fmla="*/ 721721 w 21600"/>
              <a:gd name="T1" fmla="*/ 185999 h 21600"/>
              <a:gd name="T2" fmla="*/ 1843706 w 21600"/>
              <a:gd name="T3" fmla="*/ 1954829 h 21600"/>
              <a:gd name="T4" fmla="*/ 951776 w 21600"/>
              <a:gd name="T5" fmla="*/ 391989 h 21600"/>
              <a:gd name="T6" fmla="*/ 3550001 w 21600"/>
              <a:gd name="T7" fmla="*/ 1632951 h 21600"/>
              <a:gd name="T8" fmla="*/ 2714496 w 21600"/>
              <a:gd name="T9" fmla="*/ 1802533 h 21600"/>
              <a:gd name="T10" fmla="*/ 2441694 w 21600"/>
              <a:gd name="T11" fmla="*/ 128345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115" y="14512"/>
                </a:moveTo>
                <a:cubicBezTo>
                  <a:pt x="18699" y="13362"/>
                  <a:pt x="19004" y="12090"/>
                  <a:pt x="19004" y="10800"/>
                </a:cubicBezTo>
                <a:cubicBezTo>
                  <a:pt x="19004" y="6269"/>
                  <a:pt x="15330" y="2596"/>
                  <a:pt x="10800" y="2596"/>
                </a:cubicBezTo>
                <a:cubicBezTo>
                  <a:pt x="6269" y="2596"/>
                  <a:pt x="2596" y="6269"/>
                  <a:pt x="2596" y="10800"/>
                </a:cubicBezTo>
                <a:cubicBezTo>
                  <a:pt x="2596" y="15330"/>
                  <a:pt x="6269" y="19004"/>
                  <a:pt x="10800" y="19004"/>
                </a:cubicBezTo>
                <a:cubicBezTo>
                  <a:pt x="11106" y="19003"/>
                  <a:pt x="11412" y="18986"/>
                  <a:pt x="11716" y="18952"/>
                </a:cubicBezTo>
                <a:lnTo>
                  <a:pt x="12006" y="21532"/>
                </a:lnTo>
                <a:cubicBezTo>
                  <a:pt x="11605" y="21577"/>
                  <a:pt x="11203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2498"/>
                  <a:pt x="21199" y="14173"/>
                  <a:pt x="20430" y="15687"/>
                </a:cubicBezTo>
                <a:lnTo>
                  <a:pt x="22838" y="16909"/>
                </a:lnTo>
                <a:lnTo>
                  <a:pt x="17463" y="18665"/>
                </a:lnTo>
                <a:lnTo>
                  <a:pt x="15708" y="13290"/>
                </a:lnTo>
                <a:lnTo>
                  <a:pt x="18115" y="14512"/>
                </a:lnTo>
                <a:close/>
              </a:path>
            </a:pathLst>
          </a:custGeom>
          <a:gradFill rotWithShape="1">
            <a:gsLst>
              <a:gs pos="0">
                <a:srgbClr val="66FF33"/>
              </a:gs>
              <a:gs pos="100000">
                <a:srgbClr val="B5FF9C"/>
              </a:gs>
            </a:gsLst>
            <a:lin ang="2700000" scaled="1"/>
          </a:gradFill>
          <a:ln w="9525">
            <a:solidFill>
              <a:srgbClr val="336600"/>
            </a:solidFill>
            <a:miter lim="800000"/>
            <a:headEnd/>
            <a:tailEnd/>
          </a:ln>
          <a:effectLst>
            <a:outerShdw dist="180501" dir="3042636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718" y="436098"/>
            <a:ext cx="10199076" cy="14689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</a:rPr>
              <a:t>Для оценки сформированности каждого</a:t>
            </a:r>
            <a:r>
              <a:rPr lang="ru-RU" sz="3100" dirty="0" smtClean="0">
                <a:solidFill>
                  <a:srgbClr val="C00000"/>
                </a:solidFill>
              </a:rPr>
              <a:t> </a:t>
            </a:r>
            <a:r>
              <a:rPr lang="ru-RU" sz="3100" b="1" dirty="0" smtClean="0">
                <a:solidFill>
                  <a:srgbClr val="C00000"/>
                </a:solidFill>
                <a:cs typeface="Times New Roman" pitchFamily="18" charset="0"/>
              </a:rPr>
              <a:t>действия</a:t>
            </a:r>
            <a:r>
              <a:rPr lang="ru-RU" sz="3100" b="1" dirty="0" smtClean="0">
                <a:solidFill>
                  <a:srgbClr val="C00000"/>
                </a:solidFill>
              </a:rPr>
              <a:t> используется следующая система оценки: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659989"/>
            <a:ext cx="8915400" cy="4600134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0 баллов </a:t>
            </a:r>
            <a:r>
              <a:rPr lang="ru-RU" dirty="0" smtClean="0"/>
              <a:t>- действие отсутствует, обучающийся не понимает его</a:t>
            </a:r>
          </a:p>
          <a:p>
            <a:pPr>
              <a:buNone/>
            </a:pPr>
            <a:r>
              <a:rPr lang="ru-RU" dirty="0" smtClean="0"/>
              <a:t>смысла, не включается в процесс выполнения вместе с учителем;</a:t>
            </a:r>
          </a:p>
          <a:p>
            <a:r>
              <a:rPr lang="ru-RU" b="1" i="1" dirty="0" smtClean="0"/>
              <a:t>1 балл </a:t>
            </a:r>
            <a:r>
              <a:rPr lang="ru-RU" dirty="0" smtClean="0"/>
              <a:t>- смысл действия понимает, связывает с конкретной ситуацией, выполняет действие только по прямому указанию учителя, при необходимости требуется оказание помощи;</a:t>
            </a:r>
          </a:p>
          <a:p>
            <a:r>
              <a:rPr lang="ru-RU" b="1" i="1" dirty="0" smtClean="0"/>
              <a:t>2 балла </a:t>
            </a:r>
            <a:r>
              <a:rPr lang="ru-RU" dirty="0" smtClean="0"/>
              <a:t>- преимущественно выполняет действие по указанию учителя, в отдельных ситуациях способен выполнить его самостоятельно;</a:t>
            </a:r>
          </a:p>
          <a:p>
            <a:r>
              <a:rPr lang="ru-RU" b="1" i="1" dirty="0" smtClean="0"/>
              <a:t>3 балла </a:t>
            </a:r>
            <a:r>
              <a:rPr lang="ru-RU" dirty="0" smtClean="0"/>
              <a:t>- способен самостоятельно выполнять действие в определенных ситуациях, нередко допускает ошибки, которые исправляет по прямому указанию учителя;</a:t>
            </a:r>
          </a:p>
          <a:p>
            <a:r>
              <a:rPr lang="ru-RU" b="1" i="1" dirty="0" smtClean="0"/>
              <a:t>4 балла </a:t>
            </a:r>
            <a:r>
              <a:rPr lang="ru-RU" dirty="0" smtClean="0"/>
              <a:t>- способен самостоятельно применять действие, но иногда допускает ошибки, которые исправляет по замечанию учителя;</a:t>
            </a:r>
          </a:p>
          <a:p>
            <a:r>
              <a:rPr lang="ru-RU" b="1" i="1" dirty="0" smtClean="0"/>
              <a:t>5 баллов </a:t>
            </a:r>
            <a:r>
              <a:rPr lang="ru-RU" dirty="0" smtClean="0"/>
              <a:t>- самостоятельно применяет действие в любой ситуации.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БУД\лист сформированности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216" y="731519"/>
            <a:ext cx="8120417" cy="5754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БУД\журнал итоговых достижений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606" y="600892"/>
            <a:ext cx="8229600" cy="584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Базовые учебные действия (БУД</a:t>
            </a:r>
            <a:r>
              <a:rPr lang="ru-RU" sz="3200" dirty="0" smtClean="0"/>
              <a:t>)</a:t>
            </a:r>
            <a:endParaRPr lang="ru-RU" sz="3200" b="1" dirty="0" smtClean="0"/>
          </a:p>
        </p:txBody>
      </p:sp>
      <p:sp>
        <p:nvSpPr>
          <p:cNvPr id="10243" name="AutoShape 27"/>
          <p:cNvSpPr>
            <a:spLocks noGrp="1" noChangeArrowheads="1"/>
          </p:cNvSpPr>
          <p:nvPr>
            <p:ph type="body" idx="1"/>
          </p:nvPr>
        </p:nvSpPr>
        <p:spPr bwMode="gray">
          <a:xfrm>
            <a:off x="742462" y="2342270"/>
            <a:ext cx="10566400" cy="3045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F5139"/>
              </a:gs>
              <a:gs pos="50000">
                <a:srgbClr val="ABB07C"/>
              </a:gs>
              <a:gs pos="100000">
                <a:srgbClr val="4F5139"/>
              </a:gs>
            </a:gsLst>
            <a:lin ang="2700000" scaled="1"/>
          </a:gradFill>
          <a:ln w="19050">
            <a:solidFill>
              <a:srgbClr val="C0C0C0"/>
            </a:solidFill>
            <a:round/>
          </a:ln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 Базовые учебные действия (далее БУД) - это элементарные и необходимые единицы учебной деятельности, формирование которых обеспечивает овладение содержанием образования обучающимися с нарушением интеллекта</a:t>
            </a:r>
            <a:endParaRPr lang="ru-RU" sz="2400" dirty="0">
              <a:solidFill>
                <a:schemeClr val="bg1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886451" y="1371600"/>
            <a:ext cx="1096433" cy="914400"/>
            <a:chOff x="2781" y="1049"/>
            <a:chExt cx="517" cy="477"/>
          </a:xfrm>
        </p:grpSpPr>
        <p:sp>
          <p:nvSpPr>
            <p:cNvPr id="10249" name="AutoShape 29"/>
            <p:cNvSpPr>
              <a:spLocks noChangeArrowheads="1"/>
            </p:cNvSpPr>
            <p:nvPr/>
          </p:nvSpPr>
          <p:spPr bwMode="gray">
            <a:xfrm>
              <a:off x="2866" y="1049"/>
              <a:ext cx="432" cy="288"/>
            </a:xfrm>
            <a:prstGeom prst="parallelogram">
              <a:avLst>
                <a:gd name="adj" fmla="val 109375"/>
              </a:avLst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0" name="AutoShape 30"/>
            <p:cNvSpPr>
              <a:spLocks noChangeArrowheads="1"/>
            </p:cNvSpPr>
            <p:nvPr/>
          </p:nvSpPr>
          <p:spPr bwMode="gray">
            <a:xfrm>
              <a:off x="2781" y="13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solidFill>
              <a:srgbClr val="CC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Общий уровень сформированности БУД </a:t>
            </a:r>
            <a:r>
              <a:rPr lang="ru-RU" sz="3200" b="1" smtClean="0"/>
              <a:t>у обучающихся </a:t>
            </a:r>
            <a:r>
              <a:rPr lang="ru-RU" sz="3200" b="1" dirty="0" smtClean="0"/>
              <a:t>8 класса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1008" y="2027961"/>
          <a:ext cx="10367890" cy="4316567"/>
        </p:xfrm>
        <a:graphic>
          <a:graphicData uri="http://schemas.openxmlformats.org/drawingml/2006/table">
            <a:tbl>
              <a:tblPr/>
              <a:tblGrid>
                <a:gridCol w="1809845"/>
                <a:gridCol w="1991149"/>
                <a:gridCol w="2204662"/>
                <a:gridCol w="1433927"/>
                <a:gridCol w="1447626"/>
                <a:gridCol w="1480681"/>
              </a:tblGrid>
              <a:tr h="42010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Уровни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0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i="1" dirty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i="1" dirty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Средний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i="1" dirty="0" smtClean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Ниже</a:t>
                      </a:r>
                      <a:r>
                        <a:rPr lang="ru-RU" sz="1600" i="1" baseline="0" dirty="0" smtClean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среднего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i="1" dirty="0" smtClean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</a:tr>
              <a:tr h="42033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600" dirty="0" smtClean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Личностные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ч (8%)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 (42%)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 (42%)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ч (8%)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</a:tr>
              <a:tr h="1030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Коммуникативные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чел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(50 %)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чел </a:t>
                      </a:r>
                      <a:endParaRPr lang="ru-RU" sz="16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(42% 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чел (8%)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</a:tr>
              <a:tr h="840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Познавательные 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 чел (8%)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чел  (42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чел  (42%)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чел (8%)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</a:tr>
              <a:tr h="765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75"/>
                        </a:spcBef>
                        <a:spcAft>
                          <a:spcPts val="75"/>
                        </a:spcAft>
                      </a:pPr>
                      <a:r>
                        <a:rPr lang="ru-RU" sz="1600" dirty="0">
                          <a:solidFill>
                            <a:srgbClr val="32363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Регулятивные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>
                        <a:latin typeface="Calibri"/>
                        <a:ea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ч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(50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 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 </a:t>
                      </a:r>
                      <a:r>
                        <a:rPr lang="ru-RU" sz="1600" smtClean="0">
                          <a:latin typeface="Times New Roman"/>
                          <a:ea typeface="Times New Roman"/>
                          <a:cs typeface="Times New Roman"/>
                        </a:rPr>
                        <a:t>(42</a:t>
                      </a:r>
                      <a:r>
                        <a:rPr lang="ru-RU" sz="1600" baseline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smtClean="0"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390" marR="633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 ч (8%)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87405" y="553550"/>
            <a:ext cx="8912225" cy="1281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Общий уровень сформированности БУД у учащихся 8 класса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041009" y="1913206"/>
          <a:ext cx="10494499" cy="403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41901" y="2485210"/>
            <a:ext cx="6808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Базовые учебные действия (БУД)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/>
              <a:t>В содержательный раздел адаптированной основной общеобразовательной программы (далее АООП) образования обучающихся с умственной отсталостью (интеллектуальными нарушениями) входит </a:t>
            </a:r>
            <a:r>
              <a:rPr lang="ru-RU" sz="2000" b="1" dirty="0" smtClean="0"/>
              <a:t>программа формирования базовых учебных действий,</a:t>
            </a:r>
            <a:r>
              <a:rPr lang="ru-RU" sz="2000" dirty="0" smtClean="0"/>
              <a:t> которая реализуется в процессе всего школьного обучения и конкретизирует требования Федерального государственного образовательного стандарта (далее ФГОС) к личностным и предметным результатам освоения АООП.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0327" y="158283"/>
            <a:ext cx="9679394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Структура программы формирования БУД</a:t>
            </a:r>
            <a:r>
              <a:rPr lang="ru-RU" sz="3600" b="1" dirty="0" smtClean="0">
                <a:solidFill>
                  <a:srgbClr val="FF9900"/>
                </a:solidFill>
              </a:rPr>
              <a:t/>
            </a:r>
            <a:br>
              <a:rPr lang="ru-RU" sz="3600" b="1" dirty="0" smtClean="0">
                <a:solidFill>
                  <a:srgbClr val="FF9900"/>
                </a:solidFill>
              </a:rPr>
            </a:br>
            <a:endParaRPr lang="ru-RU" sz="3600" b="1" dirty="0" smtClean="0">
              <a:solidFill>
                <a:srgbClr val="FF9900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06401" y="2438400"/>
            <a:ext cx="4294996" cy="2935857"/>
            <a:chOff x="2400" y="1488"/>
            <a:chExt cx="1152" cy="1152"/>
          </a:xfrm>
        </p:grpSpPr>
        <p:grpSp>
          <p:nvGrpSpPr>
            <p:cNvPr id="3" name="Group 22"/>
            <p:cNvGrpSpPr>
              <a:grpSpLocks/>
            </p:cNvGrpSpPr>
            <p:nvPr/>
          </p:nvGrpSpPr>
          <p:grpSpPr bwMode="auto">
            <a:xfrm>
              <a:off x="2400" y="1488"/>
              <a:ext cx="1152" cy="1152"/>
              <a:chOff x="2016" y="1920"/>
              <a:chExt cx="1680" cy="1680"/>
            </a:xfrm>
          </p:grpSpPr>
          <p:sp>
            <p:nvSpPr>
              <p:cNvPr id="9237" name="Oval 2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8" name="Freeform 2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33CC33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37" name="Text Box 25"/>
            <p:cNvSpPr txBox="1">
              <a:spLocks noChangeArrowheads="1"/>
            </p:cNvSpPr>
            <p:nvPr/>
          </p:nvSpPr>
          <p:spPr bwMode="gray">
            <a:xfrm>
              <a:off x="2942" y="1989"/>
              <a:ext cx="36" cy="189"/>
            </a:xfrm>
            <a:prstGeom prst="rect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733246" y="3512389"/>
            <a:ext cx="447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/>
              <a:t>Программа формирования базовых учебных действий</a:t>
            </a:r>
            <a:endParaRPr lang="ru-RU" sz="2000" b="1" dirty="0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403675" y="1007854"/>
            <a:ext cx="5486400" cy="1916501"/>
            <a:chOff x="624" y="1584"/>
            <a:chExt cx="1248" cy="1296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624" y="1584"/>
              <a:ext cx="1248" cy="1296"/>
              <a:chOff x="2016" y="1920"/>
              <a:chExt cx="1680" cy="1680"/>
            </a:xfrm>
          </p:grpSpPr>
          <p:sp>
            <p:nvSpPr>
              <p:cNvPr id="9233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CCFF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4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CCFF66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26" name="Text Box 14"/>
            <p:cNvSpPr txBox="1">
              <a:spLocks noChangeArrowheads="1"/>
            </p:cNvSpPr>
            <p:nvPr/>
          </p:nvSpPr>
          <p:spPr bwMode="gray">
            <a:xfrm>
              <a:off x="1220" y="2160"/>
              <a:ext cx="42" cy="33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222" name="Rectangle 19"/>
          <p:cNvSpPr>
            <a:spLocks noChangeArrowheads="1"/>
          </p:cNvSpPr>
          <p:nvPr/>
        </p:nvSpPr>
        <p:spPr bwMode="auto">
          <a:xfrm>
            <a:off x="7282611" y="1467929"/>
            <a:ext cx="406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Описание ценностных ориентиров  образования, характеристика БУД</a:t>
            </a:r>
          </a:p>
          <a:p>
            <a:endParaRPr lang="ru-RU" b="1" dirty="0"/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404634" y="4800600"/>
            <a:ext cx="5486400" cy="2057400"/>
            <a:chOff x="3360" y="2688"/>
            <a:chExt cx="1440" cy="1440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3360" y="2688"/>
              <a:ext cx="1440" cy="1440"/>
              <a:chOff x="2016" y="1920"/>
              <a:chExt cx="1680" cy="1680"/>
            </a:xfrm>
          </p:grpSpPr>
          <p:sp>
            <p:nvSpPr>
              <p:cNvPr id="9229" name="Oval 18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solidFill>
                <a:srgbClr val="FF996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230" name="Freeform 19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16 w 1321"/>
                  <a:gd name="T1" fmla="*/ 158 h 712"/>
                  <a:gd name="T2" fmla="*/ 1130 w 1321"/>
                  <a:gd name="T3" fmla="*/ 175 h 712"/>
                  <a:gd name="T4" fmla="*/ 1133 w 1321"/>
                  <a:gd name="T5" fmla="*/ 191 h 712"/>
                  <a:gd name="T6" fmla="*/ 1128 w 1321"/>
                  <a:gd name="T7" fmla="*/ 204 h 712"/>
                  <a:gd name="T8" fmla="*/ 1114 w 1321"/>
                  <a:gd name="T9" fmla="*/ 216 h 712"/>
                  <a:gd name="T10" fmla="*/ 1092 w 1321"/>
                  <a:gd name="T11" fmla="*/ 229 h 712"/>
                  <a:gd name="T12" fmla="*/ 1063 w 1321"/>
                  <a:gd name="T13" fmla="*/ 239 h 712"/>
                  <a:gd name="T14" fmla="*/ 1026 w 1321"/>
                  <a:gd name="T15" fmla="*/ 248 h 712"/>
                  <a:gd name="T16" fmla="*/ 985 w 1321"/>
                  <a:gd name="T17" fmla="*/ 257 h 712"/>
                  <a:gd name="T18" fmla="*/ 937 w 1321"/>
                  <a:gd name="T19" fmla="*/ 264 h 712"/>
                  <a:gd name="T20" fmla="*/ 885 w 1321"/>
                  <a:gd name="T21" fmla="*/ 270 h 712"/>
                  <a:gd name="T22" fmla="*/ 830 w 1321"/>
                  <a:gd name="T23" fmla="*/ 273 h 712"/>
                  <a:gd name="T24" fmla="*/ 769 w 1321"/>
                  <a:gd name="T25" fmla="*/ 279 h 712"/>
                  <a:gd name="T26" fmla="*/ 707 w 1321"/>
                  <a:gd name="T27" fmla="*/ 280 h 712"/>
                  <a:gd name="T28" fmla="*/ 683 w 1321"/>
                  <a:gd name="T29" fmla="*/ 281 h 712"/>
                  <a:gd name="T30" fmla="*/ 409 w 1321"/>
                  <a:gd name="T31" fmla="*/ 281 h 712"/>
                  <a:gd name="T32" fmla="*/ 405 w 1321"/>
                  <a:gd name="T33" fmla="*/ 281 h 712"/>
                  <a:gd name="T34" fmla="*/ 351 w 1321"/>
                  <a:gd name="T35" fmla="*/ 280 h 712"/>
                  <a:gd name="T36" fmla="*/ 299 w 1321"/>
                  <a:gd name="T37" fmla="*/ 279 h 712"/>
                  <a:gd name="T38" fmla="*/ 250 w 1321"/>
                  <a:gd name="T39" fmla="*/ 275 h 712"/>
                  <a:gd name="T40" fmla="*/ 203 w 1321"/>
                  <a:gd name="T41" fmla="*/ 272 h 712"/>
                  <a:gd name="T42" fmla="*/ 161 w 1321"/>
                  <a:gd name="T43" fmla="*/ 267 h 712"/>
                  <a:gd name="T44" fmla="*/ 122 w 1321"/>
                  <a:gd name="T45" fmla="*/ 261 h 712"/>
                  <a:gd name="T46" fmla="*/ 86 w 1321"/>
                  <a:gd name="T47" fmla="*/ 256 h 712"/>
                  <a:gd name="T48" fmla="*/ 59 w 1321"/>
                  <a:gd name="T49" fmla="*/ 249 h 712"/>
                  <a:gd name="T50" fmla="*/ 31 w 1321"/>
                  <a:gd name="T51" fmla="*/ 240 h 712"/>
                  <a:gd name="T52" fmla="*/ 18 w 1321"/>
                  <a:gd name="T53" fmla="*/ 230 h 712"/>
                  <a:gd name="T54" fmla="*/ 6 w 1321"/>
                  <a:gd name="T55" fmla="*/ 219 h 712"/>
                  <a:gd name="T56" fmla="*/ 0 w 1321"/>
                  <a:gd name="T57" fmla="*/ 207 h 712"/>
                  <a:gd name="T58" fmla="*/ 0 w 1321"/>
                  <a:gd name="T59" fmla="*/ 206 h 712"/>
                  <a:gd name="T60" fmla="*/ 4 w 1321"/>
                  <a:gd name="T61" fmla="*/ 191 h 712"/>
                  <a:gd name="T62" fmla="*/ 16 w 1321"/>
                  <a:gd name="T63" fmla="*/ 176 h 712"/>
                  <a:gd name="T64" fmla="*/ 43 w 1321"/>
                  <a:gd name="T65" fmla="*/ 146 h 712"/>
                  <a:gd name="T66" fmla="*/ 78 w 1321"/>
                  <a:gd name="T67" fmla="*/ 118 h 712"/>
                  <a:gd name="T68" fmla="*/ 126 w 1321"/>
                  <a:gd name="T69" fmla="*/ 93 h 712"/>
                  <a:gd name="T70" fmla="*/ 175 w 1321"/>
                  <a:gd name="T71" fmla="*/ 69 h 712"/>
                  <a:gd name="T72" fmla="*/ 231 w 1321"/>
                  <a:gd name="T73" fmla="*/ 48 h 712"/>
                  <a:gd name="T74" fmla="*/ 293 w 1321"/>
                  <a:gd name="T75" fmla="*/ 33 h 712"/>
                  <a:gd name="T76" fmla="*/ 356 w 1321"/>
                  <a:gd name="T77" fmla="*/ 18 h 712"/>
                  <a:gd name="T78" fmla="*/ 427 w 1321"/>
                  <a:gd name="T79" fmla="*/ 9 h 712"/>
                  <a:gd name="T80" fmla="*/ 498 w 1321"/>
                  <a:gd name="T81" fmla="*/ 4 h 712"/>
                  <a:gd name="T82" fmla="*/ 573 w 1321"/>
                  <a:gd name="T83" fmla="*/ 0 h 712"/>
                  <a:gd name="T84" fmla="*/ 573 w 1321"/>
                  <a:gd name="T85" fmla="*/ 0 h 712"/>
                  <a:gd name="T86" fmla="*/ 651 w 1321"/>
                  <a:gd name="T87" fmla="*/ 4 h 712"/>
                  <a:gd name="T88" fmla="*/ 727 w 1321"/>
                  <a:gd name="T89" fmla="*/ 9 h 712"/>
                  <a:gd name="T90" fmla="*/ 800 w 1321"/>
                  <a:gd name="T91" fmla="*/ 20 h 712"/>
                  <a:gd name="T92" fmla="*/ 867 w 1321"/>
                  <a:gd name="T93" fmla="*/ 36 h 712"/>
                  <a:gd name="T94" fmla="*/ 929 w 1321"/>
                  <a:gd name="T95" fmla="*/ 54 h 712"/>
                  <a:gd name="T96" fmla="*/ 986 w 1321"/>
                  <a:gd name="T97" fmla="*/ 77 h 712"/>
                  <a:gd name="T98" fmla="*/ 1037 w 1321"/>
                  <a:gd name="T99" fmla="*/ 101 h 712"/>
                  <a:gd name="T100" fmla="*/ 1080 w 1321"/>
                  <a:gd name="T101" fmla="*/ 128 h 712"/>
                  <a:gd name="T102" fmla="*/ 1116 w 1321"/>
                  <a:gd name="T103" fmla="*/ 158 h 712"/>
                  <a:gd name="T104" fmla="*/ 1116 w 1321"/>
                  <a:gd name="T105" fmla="*/ 15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solidFill>
                <a:srgbClr val="FF9966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32" name="Text Box 20"/>
            <p:cNvSpPr txBox="1">
              <a:spLocks noChangeArrowheads="1"/>
            </p:cNvSpPr>
            <p:nvPr/>
          </p:nvSpPr>
          <p:spPr bwMode="gray">
            <a:xfrm>
              <a:off x="4112" y="3312"/>
              <a:ext cx="48" cy="366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endPara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9224" name="Rectangle 25"/>
          <p:cNvSpPr>
            <a:spLocks noChangeArrowheads="1"/>
          </p:cNvSpPr>
          <p:nvPr/>
        </p:nvSpPr>
        <p:spPr bwMode="auto">
          <a:xfrm>
            <a:off x="6981645" y="5443269"/>
            <a:ext cx="447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Планируемые результаты сформированности БУД</a:t>
            </a:r>
            <a:endParaRPr lang="ru-RU" b="1" dirty="0"/>
          </a:p>
        </p:txBody>
      </p:sp>
      <p:cxnSp>
        <p:nvCxnSpPr>
          <p:cNvPr id="9225" name="AutoShape 30"/>
          <p:cNvCxnSpPr>
            <a:cxnSpLocks noChangeShapeType="1"/>
          </p:cNvCxnSpPr>
          <p:nvPr/>
        </p:nvCxnSpPr>
        <p:spPr bwMode="auto">
          <a:xfrm rot="10800000" flipV="1">
            <a:off x="3657600" y="2057400"/>
            <a:ext cx="3048000" cy="3429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226" name="AutoShape 31"/>
          <p:cNvCxnSpPr>
            <a:cxnSpLocks noChangeShapeType="1"/>
          </p:cNvCxnSpPr>
          <p:nvPr/>
        </p:nvCxnSpPr>
        <p:spPr bwMode="auto">
          <a:xfrm rot="10800000">
            <a:off x="3860800" y="5181600"/>
            <a:ext cx="3048000" cy="34290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6409426" y="2960406"/>
            <a:ext cx="5452469" cy="1784122"/>
            <a:chOff x="2002" y="1906"/>
            <a:chExt cx="1680" cy="1680"/>
          </a:xfrm>
          <a:solidFill>
            <a:schemeClr val="bg2">
              <a:lumMod val="50000"/>
            </a:schemeClr>
          </a:solidFill>
        </p:grpSpPr>
        <p:sp>
          <p:nvSpPr>
            <p:cNvPr id="26" name="Oval 18"/>
            <p:cNvSpPr>
              <a:spLocks noChangeArrowheads="1"/>
            </p:cNvSpPr>
            <p:nvPr/>
          </p:nvSpPr>
          <p:spPr bwMode="gray">
            <a:xfrm>
              <a:off x="2002" y="1906"/>
              <a:ext cx="1680" cy="1680"/>
            </a:xfrm>
            <a:prstGeom prst="ellips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gray">
            <a:xfrm>
              <a:off x="2219" y="2240"/>
              <a:ext cx="1296" cy="634"/>
            </a:xfrm>
            <a:custGeom>
              <a:avLst/>
              <a:gdLst>
                <a:gd name="T0" fmla="*/ 1116 w 1321"/>
                <a:gd name="T1" fmla="*/ 158 h 712"/>
                <a:gd name="T2" fmla="*/ 1130 w 1321"/>
                <a:gd name="T3" fmla="*/ 175 h 712"/>
                <a:gd name="T4" fmla="*/ 1133 w 1321"/>
                <a:gd name="T5" fmla="*/ 191 h 712"/>
                <a:gd name="T6" fmla="*/ 1128 w 1321"/>
                <a:gd name="T7" fmla="*/ 204 h 712"/>
                <a:gd name="T8" fmla="*/ 1114 w 1321"/>
                <a:gd name="T9" fmla="*/ 216 h 712"/>
                <a:gd name="T10" fmla="*/ 1092 w 1321"/>
                <a:gd name="T11" fmla="*/ 229 h 712"/>
                <a:gd name="T12" fmla="*/ 1063 w 1321"/>
                <a:gd name="T13" fmla="*/ 239 h 712"/>
                <a:gd name="T14" fmla="*/ 1026 w 1321"/>
                <a:gd name="T15" fmla="*/ 248 h 712"/>
                <a:gd name="T16" fmla="*/ 985 w 1321"/>
                <a:gd name="T17" fmla="*/ 257 h 712"/>
                <a:gd name="T18" fmla="*/ 937 w 1321"/>
                <a:gd name="T19" fmla="*/ 264 h 712"/>
                <a:gd name="T20" fmla="*/ 885 w 1321"/>
                <a:gd name="T21" fmla="*/ 270 h 712"/>
                <a:gd name="T22" fmla="*/ 830 w 1321"/>
                <a:gd name="T23" fmla="*/ 273 h 712"/>
                <a:gd name="T24" fmla="*/ 769 w 1321"/>
                <a:gd name="T25" fmla="*/ 279 h 712"/>
                <a:gd name="T26" fmla="*/ 707 w 1321"/>
                <a:gd name="T27" fmla="*/ 280 h 712"/>
                <a:gd name="T28" fmla="*/ 683 w 1321"/>
                <a:gd name="T29" fmla="*/ 281 h 712"/>
                <a:gd name="T30" fmla="*/ 409 w 1321"/>
                <a:gd name="T31" fmla="*/ 281 h 712"/>
                <a:gd name="T32" fmla="*/ 405 w 1321"/>
                <a:gd name="T33" fmla="*/ 281 h 712"/>
                <a:gd name="T34" fmla="*/ 351 w 1321"/>
                <a:gd name="T35" fmla="*/ 280 h 712"/>
                <a:gd name="T36" fmla="*/ 299 w 1321"/>
                <a:gd name="T37" fmla="*/ 279 h 712"/>
                <a:gd name="T38" fmla="*/ 250 w 1321"/>
                <a:gd name="T39" fmla="*/ 275 h 712"/>
                <a:gd name="T40" fmla="*/ 203 w 1321"/>
                <a:gd name="T41" fmla="*/ 272 h 712"/>
                <a:gd name="T42" fmla="*/ 161 w 1321"/>
                <a:gd name="T43" fmla="*/ 267 h 712"/>
                <a:gd name="T44" fmla="*/ 122 w 1321"/>
                <a:gd name="T45" fmla="*/ 261 h 712"/>
                <a:gd name="T46" fmla="*/ 86 w 1321"/>
                <a:gd name="T47" fmla="*/ 256 h 712"/>
                <a:gd name="T48" fmla="*/ 59 w 1321"/>
                <a:gd name="T49" fmla="*/ 249 h 712"/>
                <a:gd name="T50" fmla="*/ 31 w 1321"/>
                <a:gd name="T51" fmla="*/ 240 h 712"/>
                <a:gd name="T52" fmla="*/ 18 w 1321"/>
                <a:gd name="T53" fmla="*/ 230 h 712"/>
                <a:gd name="T54" fmla="*/ 6 w 1321"/>
                <a:gd name="T55" fmla="*/ 219 h 712"/>
                <a:gd name="T56" fmla="*/ 0 w 1321"/>
                <a:gd name="T57" fmla="*/ 207 h 712"/>
                <a:gd name="T58" fmla="*/ 0 w 1321"/>
                <a:gd name="T59" fmla="*/ 206 h 712"/>
                <a:gd name="T60" fmla="*/ 4 w 1321"/>
                <a:gd name="T61" fmla="*/ 191 h 712"/>
                <a:gd name="T62" fmla="*/ 16 w 1321"/>
                <a:gd name="T63" fmla="*/ 176 h 712"/>
                <a:gd name="T64" fmla="*/ 43 w 1321"/>
                <a:gd name="T65" fmla="*/ 146 h 712"/>
                <a:gd name="T66" fmla="*/ 78 w 1321"/>
                <a:gd name="T67" fmla="*/ 118 h 712"/>
                <a:gd name="T68" fmla="*/ 126 w 1321"/>
                <a:gd name="T69" fmla="*/ 93 h 712"/>
                <a:gd name="T70" fmla="*/ 175 w 1321"/>
                <a:gd name="T71" fmla="*/ 69 h 712"/>
                <a:gd name="T72" fmla="*/ 231 w 1321"/>
                <a:gd name="T73" fmla="*/ 48 h 712"/>
                <a:gd name="T74" fmla="*/ 293 w 1321"/>
                <a:gd name="T75" fmla="*/ 33 h 712"/>
                <a:gd name="T76" fmla="*/ 356 w 1321"/>
                <a:gd name="T77" fmla="*/ 18 h 712"/>
                <a:gd name="T78" fmla="*/ 427 w 1321"/>
                <a:gd name="T79" fmla="*/ 9 h 712"/>
                <a:gd name="T80" fmla="*/ 498 w 1321"/>
                <a:gd name="T81" fmla="*/ 4 h 712"/>
                <a:gd name="T82" fmla="*/ 573 w 1321"/>
                <a:gd name="T83" fmla="*/ 0 h 712"/>
                <a:gd name="T84" fmla="*/ 573 w 1321"/>
                <a:gd name="T85" fmla="*/ 0 h 712"/>
                <a:gd name="T86" fmla="*/ 651 w 1321"/>
                <a:gd name="T87" fmla="*/ 4 h 712"/>
                <a:gd name="T88" fmla="*/ 727 w 1321"/>
                <a:gd name="T89" fmla="*/ 9 h 712"/>
                <a:gd name="T90" fmla="*/ 800 w 1321"/>
                <a:gd name="T91" fmla="*/ 20 h 712"/>
                <a:gd name="T92" fmla="*/ 867 w 1321"/>
                <a:gd name="T93" fmla="*/ 36 h 712"/>
                <a:gd name="T94" fmla="*/ 929 w 1321"/>
                <a:gd name="T95" fmla="*/ 54 h 712"/>
                <a:gd name="T96" fmla="*/ 986 w 1321"/>
                <a:gd name="T97" fmla="*/ 77 h 712"/>
                <a:gd name="T98" fmla="*/ 1037 w 1321"/>
                <a:gd name="T99" fmla="*/ 101 h 712"/>
                <a:gd name="T100" fmla="*/ 1080 w 1321"/>
                <a:gd name="T101" fmla="*/ 128 h 712"/>
                <a:gd name="T102" fmla="*/ 1116 w 1321"/>
                <a:gd name="T103" fmla="*/ 158 h 712"/>
                <a:gd name="T104" fmla="*/ 1116 w 1321"/>
                <a:gd name="T105" fmla="*/ 158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pFill/>
            <a:ln w="0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 dirty="0" smtClean="0"/>
                <a:t>Связь базовых учебных действий с содержанием учебных предметов</a:t>
              </a:r>
              <a:endParaRPr lang="ru-RU" b="1" dirty="0"/>
            </a:p>
          </p:txBody>
        </p:sp>
      </p:grpSp>
      <p:cxnSp>
        <p:nvCxnSpPr>
          <p:cNvPr id="29" name="Прямая со стрелкой 28"/>
          <p:cNvCxnSpPr>
            <a:stCxn id="26" idx="2"/>
          </p:cNvCxnSpPr>
          <p:nvPr/>
        </p:nvCxnSpPr>
        <p:spPr>
          <a:xfrm flipH="1">
            <a:off x="4779034" y="3852467"/>
            <a:ext cx="1630392" cy="35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7785" y="175537"/>
            <a:ext cx="10255347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</a:t>
            </a:r>
            <a:r>
              <a:rPr lang="ru-RU" sz="2800" b="1" dirty="0" smtClean="0">
                <a:solidFill>
                  <a:srgbClr val="C00000"/>
                </a:solidFill>
              </a:rPr>
              <a:t>ФГОС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определены следующие задачи образования обучающихся с нарушением интеллекта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5019" y="1378789"/>
            <a:ext cx="11582400" cy="685800"/>
            <a:chOff x="1296" y="1200"/>
            <a:chExt cx="2928" cy="432"/>
          </a:xfrm>
        </p:grpSpPr>
        <p:sp>
          <p:nvSpPr>
            <p:cNvPr id="8242" name="AutoShape 12"/>
            <p:cNvSpPr>
              <a:spLocks noChangeArrowheads="1"/>
            </p:cNvSpPr>
            <p:nvPr/>
          </p:nvSpPr>
          <p:spPr bwMode="gray">
            <a:xfrm>
              <a:off x="1510" y="122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43" name="Text Box 13"/>
            <p:cNvSpPr txBox="1">
              <a:spLocks noChangeArrowheads="1"/>
            </p:cNvSpPr>
            <p:nvPr/>
          </p:nvSpPr>
          <p:spPr bwMode="gray">
            <a:xfrm>
              <a:off x="1776" y="1248"/>
              <a:ext cx="21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000000"/>
                </a:solidFill>
              </a:endParaRP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296" y="1200"/>
              <a:ext cx="528" cy="432"/>
              <a:chOff x="1296" y="1200"/>
              <a:chExt cx="528" cy="432"/>
            </a:xfrm>
          </p:grpSpPr>
          <p:sp>
            <p:nvSpPr>
              <p:cNvPr id="8246" name="Oval 15"/>
              <p:cNvSpPr>
                <a:spLocks noChangeArrowheads="1"/>
              </p:cNvSpPr>
              <p:nvPr/>
            </p:nvSpPr>
            <p:spPr bwMode="gray">
              <a:xfrm rot="1758052">
                <a:off x="1310" y="1215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47" name="Oval 16"/>
              <p:cNvSpPr>
                <a:spLocks noChangeArrowheads="1"/>
              </p:cNvSpPr>
              <p:nvPr/>
            </p:nvSpPr>
            <p:spPr bwMode="gray">
              <a:xfrm rot="1758052">
                <a:off x="1296" y="120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4D38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48" name="Picture 17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44" y="1224"/>
                <a:ext cx="23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45" name="Text Box 18"/>
            <p:cNvSpPr txBox="1">
              <a:spLocks noChangeArrowheads="1"/>
            </p:cNvSpPr>
            <p:nvPr/>
          </p:nvSpPr>
          <p:spPr bwMode="gray">
            <a:xfrm>
              <a:off x="1517" y="1218"/>
              <a:ext cx="105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8151" y="2389516"/>
            <a:ext cx="11582400" cy="685800"/>
            <a:chOff x="1296" y="1680"/>
            <a:chExt cx="2928" cy="432"/>
          </a:xfrm>
        </p:grpSpPr>
        <p:sp>
          <p:nvSpPr>
            <p:cNvPr id="8235" name="AutoShape 20"/>
            <p:cNvSpPr>
              <a:spLocks noChangeArrowheads="1"/>
            </p:cNvSpPr>
            <p:nvPr/>
          </p:nvSpPr>
          <p:spPr bwMode="gray">
            <a:xfrm>
              <a:off x="1510" y="1709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36" name="Text Box 21"/>
            <p:cNvSpPr txBox="1">
              <a:spLocks noChangeArrowheads="1"/>
            </p:cNvSpPr>
            <p:nvPr/>
          </p:nvSpPr>
          <p:spPr bwMode="gray">
            <a:xfrm>
              <a:off x="1776" y="1728"/>
              <a:ext cx="21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000000"/>
                </a:solidFill>
              </a:endParaRP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1296" y="1680"/>
              <a:ext cx="528" cy="432"/>
              <a:chOff x="1296" y="1680"/>
              <a:chExt cx="528" cy="432"/>
            </a:xfrm>
          </p:grpSpPr>
          <p:sp>
            <p:nvSpPr>
              <p:cNvPr id="8239" name="Oval 23"/>
              <p:cNvSpPr>
                <a:spLocks noChangeArrowheads="1"/>
              </p:cNvSpPr>
              <p:nvPr/>
            </p:nvSpPr>
            <p:spPr bwMode="gray">
              <a:xfrm rot="1758052">
                <a:off x="1310" y="1695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40" name="Oval 24"/>
              <p:cNvSpPr>
                <a:spLocks noChangeArrowheads="1"/>
              </p:cNvSpPr>
              <p:nvPr/>
            </p:nvSpPr>
            <p:spPr bwMode="gray">
              <a:xfrm rot="1758052">
                <a:off x="1296" y="1680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41" name="Picture 25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44" y="1704"/>
                <a:ext cx="23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38" name="Text Box 26"/>
            <p:cNvSpPr txBox="1">
              <a:spLocks noChangeArrowheads="1"/>
            </p:cNvSpPr>
            <p:nvPr/>
          </p:nvSpPr>
          <p:spPr bwMode="gray">
            <a:xfrm>
              <a:off x="1440" y="1698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44415" y="3434751"/>
            <a:ext cx="11582400" cy="685800"/>
            <a:chOff x="1296" y="2208"/>
            <a:chExt cx="2928" cy="432"/>
          </a:xfrm>
        </p:grpSpPr>
        <p:sp>
          <p:nvSpPr>
            <p:cNvPr id="8228" name="AutoShape 28"/>
            <p:cNvSpPr>
              <a:spLocks noChangeArrowheads="1"/>
            </p:cNvSpPr>
            <p:nvPr/>
          </p:nvSpPr>
          <p:spPr bwMode="gray">
            <a:xfrm>
              <a:off x="1510" y="2237"/>
              <a:ext cx="2714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C5A667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29" name="Text Box 29"/>
            <p:cNvSpPr txBox="1">
              <a:spLocks noChangeArrowheads="1"/>
            </p:cNvSpPr>
            <p:nvPr/>
          </p:nvSpPr>
          <p:spPr bwMode="gray">
            <a:xfrm>
              <a:off x="1776" y="2256"/>
              <a:ext cx="21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000000"/>
                </a:solidFill>
              </a:endParaRPr>
            </a:p>
          </p:txBody>
        </p: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1296" y="2208"/>
              <a:ext cx="528" cy="432"/>
              <a:chOff x="1296" y="2208"/>
              <a:chExt cx="528" cy="432"/>
            </a:xfrm>
          </p:grpSpPr>
          <p:sp>
            <p:nvSpPr>
              <p:cNvPr id="8232" name="Oval 31"/>
              <p:cNvSpPr>
                <a:spLocks noChangeArrowheads="1"/>
              </p:cNvSpPr>
              <p:nvPr/>
            </p:nvSpPr>
            <p:spPr bwMode="gray">
              <a:xfrm rot="1758052">
                <a:off x="1310" y="2223"/>
                <a:ext cx="514" cy="417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33" name="Oval 32"/>
              <p:cNvSpPr>
                <a:spLocks noChangeArrowheads="1"/>
              </p:cNvSpPr>
              <p:nvPr/>
            </p:nvSpPr>
            <p:spPr bwMode="gray">
              <a:xfrm rot="1758052">
                <a:off x="1296" y="220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rgbClr val="A67A32"/>
                  </a:gs>
                  <a:gs pos="100000">
                    <a:srgbClr val="4D38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34" name="Picture 33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44" y="2232"/>
                <a:ext cx="23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31" name="Text Box 34"/>
            <p:cNvSpPr txBox="1">
              <a:spLocks noChangeArrowheads="1"/>
            </p:cNvSpPr>
            <p:nvPr/>
          </p:nvSpPr>
          <p:spPr bwMode="gray">
            <a:xfrm>
              <a:off x="1440" y="2226"/>
              <a:ext cx="258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51125" y="4488610"/>
            <a:ext cx="11480800" cy="685800"/>
            <a:chOff x="1296" y="2736"/>
            <a:chExt cx="2928" cy="432"/>
          </a:xfrm>
        </p:grpSpPr>
        <p:sp>
          <p:nvSpPr>
            <p:cNvPr id="8221" name="AutoShape 4"/>
            <p:cNvSpPr>
              <a:spLocks noChangeArrowheads="1"/>
            </p:cNvSpPr>
            <p:nvPr/>
          </p:nvSpPr>
          <p:spPr bwMode="gray">
            <a:xfrm>
              <a:off x="1511" y="2765"/>
              <a:ext cx="2713" cy="3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9F5D5"/>
                </a:gs>
                <a:gs pos="100000">
                  <a:srgbClr val="F5EEB7"/>
                </a:gs>
              </a:gsLst>
              <a:lin ang="0" scaled="1"/>
            </a:gradFill>
            <a:ln w="38100" algn="ctr">
              <a:solidFill>
                <a:srgbClr val="74A73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222" name="Text Box 5"/>
            <p:cNvSpPr txBox="1">
              <a:spLocks noChangeArrowheads="1"/>
            </p:cNvSpPr>
            <p:nvPr/>
          </p:nvSpPr>
          <p:spPr bwMode="auto">
            <a:xfrm>
              <a:off x="1776" y="2784"/>
              <a:ext cx="216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endParaRPr lang="en-US" sz="2400" b="1">
                <a:solidFill>
                  <a:srgbClr val="000000"/>
                </a:solidFill>
              </a:endParaRPr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1296" y="2736"/>
              <a:ext cx="528" cy="432"/>
              <a:chOff x="1296" y="2736"/>
              <a:chExt cx="528" cy="432"/>
            </a:xfrm>
          </p:grpSpPr>
          <p:sp>
            <p:nvSpPr>
              <p:cNvPr id="8225" name="Oval 7"/>
              <p:cNvSpPr>
                <a:spLocks noChangeArrowheads="1"/>
              </p:cNvSpPr>
              <p:nvPr/>
            </p:nvSpPr>
            <p:spPr bwMode="gray">
              <a:xfrm rot="1758052">
                <a:off x="1311" y="2751"/>
                <a:ext cx="513" cy="417"/>
              </a:xfrm>
              <a:prstGeom prst="ellipse">
                <a:avLst/>
              </a:prstGeom>
              <a:gradFill rotWithShape="1">
                <a:gsLst>
                  <a:gs pos="0">
                    <a:srgbClr val="006600"/>
                  </a:gs>
                  <a:gs pos="100000">
                    <a:srgbClr val="002F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226" name="Oval 8"/>
              <p:cNvSpPr>
                <a:spLocks noChangeArrowheads="1"/>
              </p:cNvSpPr>
              <p:nvPr/>
            </p:nvSpPr>
            <p:spPr bwMode="gray">
              <a:xfrm rot="1758052">
                <a:off x="1296" y="2736"/>
                <a:ext cx="515" cy="417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8227" name="Picture 9" descr="Picture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344" y="2760"/>
                <a:ext cx="239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224" name="Text Box 10"/>
            <p:cNvSpPr txBox="1">
              <a:spLocks noChangeArrowheads="1"/>
            </p:cNvSpPr>
            <p:nvPr/>
          </p:nvSpPr>
          <p:spPr bwMode="gray">
            <a:xfrm>
              <a:off x="1440" y="2754"/>
              <a:ext cx="259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2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8201" name="Rectangle 54"/>
          <p:cNvSpPr>
            <a:spLocks noChangeArrowheads="1"/>
          </p:cNvSpPr>
          <p:nvPr/>
        </p:nvSpPr>
        <p:spPr bwMode="auto">
          <a:xfrm>
            <a:off x="2139351" y="1524001"/>
            <a:ext cx="100526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Формирование общей культуры, обеспечивающей разностороннее развитие личности (нравственно-этическое, социально-личностное, физическое)</a:t>
            </a:r>
          </a:p>
        </p:txBody>
      </p:sp>
      <p:sp>
        <p:nvSpPr>
          <p:cNvPr id="8202" name="Rectangle 55"/>
          <p:cNvSpPr>
            <a:spLocks noChangeArrowheads="1"/>
          </p:cNvSpPr>
          <p:nvPr/>
        </p:nvSpPr>
        <p:spPr bwMode="auto">
          <a:xfrm>
            <a:off x="2053087" y="2405333"/>
            <a:ext cx="9670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Охрана и укрепление физического и психического здоровья детей, в том числе их социального и эмоционального благополучия</a:t>
            </a:r>
          </a:p>
        </p:txBody>
      </p:sp>
      <p:sp>
        <p:nvSpPr>
          <p:cNvPr id="8203" name="Rectangle 56"/>
          <p:cNvSpPr>
            <a:spLocks noChangeArrowheads="1"/>
          </p:cNvSpPr>
          <p:nvPr/>
        </p:nvSpPr>
        <p:spPr bwMode="auto">
          <a:xfrm>
            <a:off x="1561381" y="3505231"/>
            <a:ext cx="107571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Формирование основ гражданской идентичности и мировоззрения обучающихся в соответствии </a:t>
            </a:r>
          </a:p>
          <a:p>
            <a:pPr algn="ctr"/>
            <a:r>
              <a:rPr lang="ru-RU" sz="1400" b="1" dirty="0" smtClean="0"/>
              <a:t>с принятыми в семье и обществе духовно-нравственными  и </a:t>
            </a:r>
            <a:r>
              <a:rPr lang="ru-RU" sz="1400" b="1" dirty="0" err="1" smtClean="0"/>
              <a:t>социокультурными</a:t>
            </a:r>
            <a:r>
              <a:rPr lang="ru-RU" sz="1400" b="1" dirty="0" smtClean="0"/>
              <a:t> ценностями</a:t>
            </a:r>
            <a:endParaRPr lang="ru-RU" sz="1600" b="1" dirty="0" smtClean="0"/>
          </a:p>
        </p:txBody>
      </p:sp>
      <p:sp>
        <p:nvSpPr>
          <p:cNvPr id="8204" name="Rectangle 57"/>
          <p:cNvSpPr>
            <a:spLocks noChangeArrowheads="1"/>
          </p:cNvSpPr>
          <p:nvPr/>
        </p:nvSpPr>
        <p:spPr bwMode="auto">
          <a:xfrm>
            <a:off x="1877964" y="4632386"/>
            <a:ext cx="96900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Формирование основ учебной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Базовые учебные действия (БУД)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9404" y="1682150"/>
            <a:ext cx="9762076" cy="41773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b="1" dirty="0" smtClean="0"/>
              <a:t>Базовые  учебные  действия </a:t>
            </a:r>
            <a:r>
              <a:rPr lang="ru-RU" dirty="0" smtClean="0"/>
              <a:t> ―  это   необходимые единицы   учебной  деятельности,  формирование  которых  обеспечивает овладение  содержанием  образования  обучающимися  с  умственной  отсталостью.  БУД  не  обладают  той  степенью  обобщенности,  которая обеспечивает  самостоятельность  учебной  деятельности  и  ее  реализацию  в изменяющихся  учебных  и  внеучебных  условиях.  БУД  формируются  и </a:t>
            </a:r>
          </a:p>
          <a:p>
            <a:pPr algn="just">
              <a:buNone/>
            </a:pPr>
            <a:r>
              <a:rPr lang="ru-RU" dirty="0" smtClean="0"/>
              <a:t>реализуются только в совместной деятельности педагога и обучающегося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31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1"/>
          <p:cNvSpPr>
            <a:spLocks noGrp="1" noChangeArrowheads="1"/>
          </p:cNvSpPr>
          <p:nvPr>
            <p:ph type="title"/>
          </p:nvPr>
        </p:nvSpPr>
        <p:spPr>
          <a:xfrm>
            <a:off x="719403" y="333376"/>
            <a:ext cx="11089481" cy="6334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200" b="1" dirty="0" smtClean="0">
                <a:solidFill>
                  <a:srgbClr val="C00000"/>
                </a:solidFill>
                <a:latin typeface="Arial Black" pitchFamily="34" charset="0"/>
              </a:rPr>
              <a:t>Функции БУД</a:t>
            </a:r>
            <a:endParaRPr lang="en-US" altLang="ru-RU" sz="3200" dirty="0" smtClean="0">
              <a:solidFill>
                <a:srgbClr val="C00000"/>
              </a:solidFill>
              <a:latin typeface="Arial Black" pitchFamily="34" charset="0"/>
            </a:endParaRPr>
          </a:p>
        </p:txBody>
      </p:sp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912285" y="2349502"/>
            <a:ext cx="10367433" cy="775511"/>
            <a:chOff x="1209" y="1680"/>
            <a:chExt cx="3360" cy="326"/>
          </a:xfrm>
        </p:grpSpPr>
        <p:sp>
          <p:nvSpPr>
            <p:cNvPr id="600130" name="AutoShape 66"/>
            <p:cNvSpPr>
              <a:spLocks noChangeArrowheads="1"/>
            </p:cNvSpPr>
            <p:nvPr/>
          </p:nvSpPr>
          <p:spPr bwMode="gray">
            <a:xfrm>
              <a:off x="1209" y="1680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63" name="AutoShape 67"/>
            <p:cNvSpPr>
              <a:spLocks noChangeArrowheads="1"/>
            </p:cNvSpPr>
            <p:nvPr/>
          </p:nvSpPr>
          <p:spPr bwMode="gray">
            <a:xfrm>
              <a:off x="1238" y="191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9FE9AA"/>
                </a:gs>
                <a:gs pos="100000">
                  <a:srgbClr val="D6F6D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4" name="AutoShape 68"/>
            <p:cNvSpPr>
              <a:spLocks noChangeArrowheads="1"/>
            </p:cNvSpPr>
            <p:nvPr/>
          </p:nvSpPr>
          <p:spPr bwMode="gray">
            <a:xfrm>
              <a:off x="1238" y="1687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4EDD1"/>
                </a:gs>
                <a:gs pos="100000">
                  <a:srgbClr val="4DC9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65" name="Text Box 69"/>
            <p:cNvSpPr txBox="1">
              <a:spLocks noChangeArrowheads="1"/>
            </p:cNvSpPr>
            <p:nvPr/>
          </p:nvSpPr>
          <p:spPr bwMode="gray">
            <a:xfrm>
              <a:off x="1869" y="1710"/>
              <a:ext cx="266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dirty="0" smtClean="0">
                  <a:solidFill>
                    <a:srgbClr val="003366"/>
                  </a:solidFill>
                </a:rPr>
                <a:t>реализация преемственности обучения </a:t>
              </a:r>
              <a:endParaRPr lang="en-US" altLang="ru-RU" sz="2000" dirty="0" smtClean="0">
                <a:solidFill>
                  <a:srgbClr val="003366"/>
                </a:solidFill>
              </a:endParaRPr>
            </a:p>
          </p:txBody>
        </p:sp>
        <p:grpSp>
          <p:nvGrpSpPr>
            <p:cNvPr id="3" name="Group 70"/>
            <p:cNvGrpSpPr>
              <a:grpSpLocks/>
            </p:cNvGrpSpPr>
            <p:nvPr/>
          </p:nvGrpSpPr>
          <p:grpSpPr bwMode="auto">
            <a:xfrm>
              <a:off x="1449" y="1683"/>
              <a:ext cx="336" cy="323"/>
              <a:chOff x="1289" y="587"/>
              <a:chExt cx="668" cy="647"/>
            </a:xfrm>
          </p:grpSpPr>
          <p:sp>
            <p:nvSpPr>
              <p:cNvPr id="4168" name="Oval 71"/>
              <p:cNvSpPr>
                <a:spLocks noChangeArrowheads="1"/>
              </p:cNvSpPr>
              <p:nvPr/>
            </p:nvSpPr>
            <p:spPr bwMode="gray">
              <a:xfrm>
                <a:off x="1289" y="697"/>
                <a:ext cx="668" cy="4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9" name="Oval 7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0" name="Oval 7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1" name="Oval 7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72" name="Oval 7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67" name="Text Box 76"/>
            <p:cNvSpPr txBox="1">
              <a:spLocks noChangeArrowheads="1"/>
            </p:cNvSpPr>
            <p:nvPr/>
          </p:nvSpPr>
          <p:spPr bwMode="gray">
            <a:xfrm>
              <a:off x="1497" y="1741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b="1" smtClean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" name="Group 137"/>
          <p:cNvGrpSpPr>
            <a:grpSpLocks/>
          </p:cNvGrpSpPr>
          <p:nvPr/>
        </p:nvGrpSpPr>
        <p:grpSpPr bwMode="auto">
          <a:xfrm>
            <a:off x="869153" y="3356061"/>
            <a:ext cx="10367433" cy="810289"/>
            <a:chOff x="1200" y="2142"/>
            <a:chExt cx="3360" cy="341"/>
          </a:xfrm>
        </p:grpSpPr>
        <p:sp>
          <p:nvSpPr>
            <p:cNvPr id="600141" name="AutoShape 77"/>
            <p:cNvSpPr>
              <a:spLocks noChangeArrowheads="1"/>
            </p:cNvSpPr>
            <p:nvPr/>
          </p:nvSpPr>
          <p:spPr bwMode="gray">
            <a:xfrm>
              <a:off x="1200" y="2147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80D4F2"/>
                </a:gs>
                <a:gs pos="100000">
                  <a:srgbClr val="80D4F2">
                    <a:gamma/>
                    <a:tint val="60784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52" name="AutoShape 78"/>
            <p:cNvSpPr>
              <a:spLocks noChangeArrowheads="1"/>
            </p:cNvSpPr>
            <p:nvPr/>
          </p:nvSpPr>
          <p:spPr bwMode="gray">
            <a:xfrm>
              <a:off x="1229" y="238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ADE2F5"/>
                </a:gs>
                <a:gs pos="100000">
                  <a:srgbClr val="D5F0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3" name="AutoShape 79"/>
            <p:cNvSpPr>
              <a:spLocks noChangeArrowheads="1"/>
            </p:cNvSpPr>
            <p:nvPr/>
          </p:nvSpPr>
          <p:spPr bwMode="gray">
            <a:xfrm>
              <a:off x="1229" y="2154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5F1FB"/>
                </a:gs>
                <a:gs pos="100000">
                  <a:srgbClr val="80D4F2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54" name="Text Box 80"/>
            <p:cNvSpPr txBox="1">
              <a:spLocks noChangeArrowheads="1"/>
            </p:cNvSpPr>
            <p:nvPr/>
          </p:nvSpPr>
          <p:spPr bwMode="gray">
            <a:xfrm>
              <a:off x="1866" y="2185"/>
              <a:ext cx="2634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2000" b="1" dirty="0" smtClean="0">
                  <a:solidFill>
                    <a:srgbClr val="003300"/>
                  </a:solidFill>
                </a:rPr>
                <a:t>формирование  готовности  обучающегося  к дальнейшей трудовой деятельности</a:t>
              </a:r>
              <a:endParaRPr lang="en-US" altLang="ru-RU" sz="2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81"/>
            <p:cNvGrpSpPr>
              <a:grpSpLocks/>
            </p:cNvGrpSpPr>
            <p:nvPr/>
          </p:nvGrpSpPr>
          <p:grpSpPr bwMode="auto">
            <a:xfrm>
              <a:off x="1440" y="2142"/>
              <a:ext cx="336" cy="323"/>
              <a:chOff x="1289" y="587"/>
              <a:chExt cx="668" cy="647"/>
            </a:xfrm>
          </p:grpSpPr>
          <p:sp>
            <p:nvSpPr>
              <p:cNvPr id="4157" name="Oval 82"/>
              <p:cNvSpPr>
                <a:spLocks noChangeArrowheads="1"/>
              </p:cNvSpPr>
              <p:nvPr/>
            </p:nvSpPr>
            <p:spPr bwMode="gray">
              <a:xfrm>
                <a:off x="1289" y="697"/>
                <a:ext cx="668" cy="4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8" name="Oval 8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9" name="Oval 8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0" name="Oval 8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61" name="Oval 8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56" name="Text Box 87"/>
            <p:cNvSpPr txBox="1">
              <a:spLocks noChangeArrowheads="1"/>
            </p:cNvSpPr>
            <p:nvPr/>
          </p:nvSpPr>
          <p:spPr bwMode="gray">
            <a:xfrm>
              <a:off x="1503" y="2200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b="1" dirty="0" smtClean="0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912285" y="4437064"/>
            <a:ext cx="10367433" cy="774747"/>
            <a:chOff x="1209" y="2598"/>
            <a:chExt cx="3360" cy="326"/>
          </a:xfrm>
        </p:grpSpPr>
        <p:sp>
          <p:nvSpPr>
            <p:cNvPr id="600152" name="AutoShape 88"/>
            <p:cNvSpPr>
              <a:spLocks noChangeArrowheads="1"/>
            </p:cNvSpPr>
            <p:nvPr/>
          </p:nvSpPr>
          <p:spPr bwMode="gray">
            <a:xfrm>
              <a:off x="1209" y="259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587E7"/>
                </a:gs>
                <a:gs pos="100000">
                  <a:srgbClr val="A587E7">
                    <a:gamma/>
                    <a:tint val="36471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41" name="AutoShape 89"/>
            <p:cNvSpPr>
              <a:spLocks noChangeArrowheads="1"/>
            </p:cNvSpPr>
            <p:nvPr/>
          </p:nvSpPr>
          <p:spPr bwMode="gray">
            <a:xfrm>
              <a:off x="1238" y="283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BCFF5"/>
                </a:gs>
                <a:gs pos="100000">
                  <a:srgbClr val="EAE3F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2" name="AutoShape 90"/>
            <p:cNvSpPr>
              <a:spLocks noChangeArrowheads="1"/>
            </p:cNvSpPr>
            <p:nvPr/>
          </p:nvSpPr>
          <p:spPr bwMode="gray">
            <a:xfrm>
              <a:off x="1238" y="260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7C9F5"/>
                </a:gs>
                <a:gs pos="100000">
                  <a:srgbClr val="B59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43" name="Text Box 91"/>
            <p:cNvSpPr txBox="1">
              <a:spLocks noChangeArrowheads="1"/>
            </p:cNvSpPr>
            <p:nvPr/>
          </p:nvSpPr>
          <p:spPr bwMode="gray">
            <a:xfrm>
              <a:off x="1831" y="2636"/>
              <a:ext cx="267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</a:rPr>
                <a:t>обеспечение целостности  развития личности обучающегося</a:t>
              </a:r>
              <a:endParaRPr lang="en-US" altLang="ru-RU" sz="20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7" name="Group 92"/>
            <p:cNvGrpSpPr>
              <a:grpSpLocks/>
            </p:cNvGrpSpPr>
            <p:nvPr/>
          </p:nvGrpSpPr>
          <p:grpSpPr bwMode="auto">
            <a:xfrm>
              <a:off x="1449" y="2601"/>
              <a:ext cx="336" cy="323"/>
              <a:chOff x="1289" y="587"/>
              <a:chExt cx="668" cy="647"/>
            </a:xfrm>
          </p:grpSpPr>
          <p:sp>
            <p:nvSpPr>
              <p:cNvPr id="4146" name="Oval 93"/>
              <p:cNvSpPr>
                <a:spLocks noChangeArrowheads="1"/>
              </p:cNvSpPr>
              <p:nvPr/>
            </p:nvSpPr>
            <p:spPr bwMode="gray">
              <a:xfrm>
                <a:off x="1289" y="697"/>
                <a:ext cx="668" cy="4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7" name="Oval 94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8" name="Oval 95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49" name="Oval 96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50" name="Oval 97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45" name="Text Box 98"/>
            <p:cNvSpPr txBox="1">
              <a:spLocks noChangeArrowheads="1"/>
            </p:cNvSpPr>
            <p:nvPr/>
          </p:nvSpPr>
          <p:spPr bwMode="gray">
            <a:xfrm>
              <a:off x="1484" y="2659"/>
              <a:ext cx="240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b="1" smtClean="0">
                  <a:solidFill>
                    <a:srgbClr val="000000"/>
                  </a:solidFill>
                </a:rPr>
                <a:t>4</a:t>
              </a:r>
            </a:p>
          </p:txBody>
        </p:sp>
      </p:grpSp>
      <p:grpSp>
        <p:nvGrpSpPr>
          <p:cNvPr id="8" name="Group 135"/>
          <p:cNvGrpSpPr>
            <a:grpSpLocks/>
          </p:cNvGrpSpPr>
          <p:nvPr/>
        </p:nvGrpSpPr>
        <p:grpSpPr bwMode="auto">
          <a:xfrm>
            <a:off x="912285" y="1348902"/>
            <a:ext cx="10272183" cy="816232"/>
            <a:chOff x="1200" y="1203"/>
            <a:chExt cx="3360" cy="328"/>
          </a:xfrm>
        </p:grpSpPr>
        <p:sp>
          <p:nvSpPr>
            <p:cNvPr id="600181" name="AutoShape 117"/>
            <p:cNvSpPr>
              <a:spLocks noChangeArrowheads="1"/>
            </p:cNvSpPr>
            <p:nvPr/>
          </p:nvSpPr>
          <p:spPr bwMode="gray">
            <a:xfrm>
              <a:off x="1200" y="1208"/>
              <a:ext cx="3360" cy="32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2DE78"/>
                </a:gs>
                <a:gs pos="100000">
                  <a:srgbClr val="F2DE78">
                    <a:gamma/>
                    <a:tint val="39216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45791" dir="3378596" algn="ctr" rotWithShape="0">
                <a:srgbClr val="B2B2B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05" name="AutoShape 118"/>
            <p:cNvSpPr>
              <a:spLocks noChangeArrowheads="1"/>
            </p:cNvSpPr>
            <p:nvPr/>
          </p:nvSpPr>
          <p:spPr bwMode="gray">
            <a:xfrm>
              <a:off x="1229" y="144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6B4"/>
                </a:gs>
                <a:gs pos="100000">
                  <a:srgbClr val="FDFDE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06" name="AutoShape 119"/>
            <p:cNvSpPr>
              <a:spLocks noChangeArrowheads="1"/>
            </p:cNvSpPr>
            <p:nvPr/>
          </p:nvSpPr>
          <p:spPr bwMode="gray">
            <a:xfrm>
              <a:off x="1229" y="1215"/>
              <a:ext cx="331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AFADE"/>
                </a:gs>
                <a:gs pos="100000">
                  <a:srgbClr val="EDED8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4107" name="Text Box 120"/>
            <p:cNvSpPr txBox="1">
              <a:spLocks noChangeArrowheads="1"/>
            </p:cNvSpPr>
            <p:nvPr/>
          </p:nvSpPr>
          <p:spPr bwMode="gray">
            <a:xfrm>
              <a:off x="1866" y="1246"/>
              <a:ext cx="266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b="1" dirty="0" smtClean="0">
                  <a:solidFill>
                    <a:srgbClr val="003300"/>
                  </a:solidFill>
                </a:rPr>
                <a:t>обеспечение успешности(эффективности) изучения содержания любой предметной области</a:t>
              </a:r>
              <a:endParaRPr lang="en-US" altLang="ru-RU" b="1" dirty="0" smtClean="0">
                <a:solidFill>
                  <a:srgbClr val="003300"/>
                </a:solidFill>
              </a:endParaRPr>
            </a:p>
          </p:txBody>
        </p:sp>
        <p:grpSp>
          <p:nvGrpSpPr>
            <p:cNvPr id="9" name="Group 121"/>
            <p:cNvGrpSpPr>
              <a:grpSpLocks/>
            </p:cNvGrpSpPr>
            <p:nvPr/>
          </p:nvGrpSpPr>
          <p:grpSpPr bwMode="auto">
            <a:xfrm>
              <a:off x="1440" y="1203"/>
              <a:ext cx="336" cy="323"/>
              <a:chOff x="1289" y="587"/>
              <a:chExt cx="668" cy="647"/>
            </a:xfrm>
          </p:grpSpPr>
          <p:sp>
            <p:nvSpPr>
              <p:cNvPr id="4117" name="Oval 122"/>
              <p:cNvSpPr>
                <a:spLocks noChangeArrowheads="1"/>
              </p:cNvSpPr>
              <p:nvPr/>
            </p:nvSpPr>
            <p:spPr bwMode="gray">
              <a:xfrm>
                <a:off x="1289" y="707"/>
                <a:ext cx="668" cy="4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8" name="Oval 12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9" name="Oval 12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0" name="Oval 12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21" name="Oval 12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09" name="Text Box 127"/>
            <p:cNvSpPr txBox="1">
              <a:spLocks noChangeArrowheads="1"/>
            </p:cNvSpPr>
            <p:nvPr/>
          </p:nvSpPr>
          <p:spPr bwMode="gray">
            <a:xfrm>
              <a:off x="1488" y="1208"/>
              <a:ext cx="240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400" smtClean="0">
                  <a:solidFill>
                    <a:srgbClr val="000000"/>
                  </a:solidFill>
                </a:rPr>
                <a:t>1</a:t>
              </a:r>
            </a:p>
          </p:txBody>
        </p:sp>
        <p:grpSp>
          <p:nvGrpSpPr>
            <p:cNvPr id="10" name="Group 128"/>
            <p:cNvGrpSpPr>
              <a:grpSpLocks/>
            </p:cNvGrpSpPr>
            <p:nvPr/>
          </p:nvGrpSpPr>
          <p:grpSpPr bwMode="auto">
            <a:xfrm>
              <a:off x="1440" y="1203"/>
              <a:ext cx="336" cy="323"/>
              <a:chOff x="1289" y="587"/>
              <a:chExt cx="668" cy="647"/>
            </a:xfrm>
          </p:grpSpPr>
          <p:sp>
            <p:nvSpPr>
              <p:cNvPr id="4112" name="Oval 129"/>
              <p:cNvSpPr>
                <a:spLocks noChangeArrowheads="1"/>
              </p:cNvSpPr>
              <p:nvPr/>
            </p:nvSpPr>
            <p:spPr bwMode="gray">
              <a:xfrm>
                <a:off x="1289" y="707"/>
                <a:ext cx="668" cy="41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Oval 130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4" name="Oval 131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5" name="Oval 132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116" name="Oval 133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111" name="Text Box 134"/>
            <p:cNvSpPr txBox="1">
              <a:spLocks noChangeArrowheads="1"/>
            </p:cNvSpPr>
            <p:nvPr/>
          </p:nvSpPr>
          <p:spPr bwMode="gray">
            <a:xfrm>
              <a:off x="1485" y="1258"/>
              <a:ext cx="24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ru-RU" sz="2800" b="1" smtClean="0">
                  <a:solidFill>
                    <a:srgbClr val="000000"/>
                  </a:solidFill>
                </a:rPr>
                <a:t>1</a:t>
              </a:r>
            </a:p>
          </p:txBody>
        </p:sp>
      </p:grpSp>
      <p:pic>
        <p:nvPicPr>
          <p:cNvPr id="58" name="Picture 2" descr="E:\PNG\bigstockphoto_Handshake___230729 коп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4405" y="5013176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412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3"/>
          <p:cNvSpPr>
            <a:spLocks noChangeArrowheads="1"/>
          </p:cNvSpPr>
          <p:nvPr/>
        </p:nvSpPr>
        <p:spPr bwMode="gray">
          <a:xfrm>
            <a:off x="2297776" y="1558462"/>
            <a:ext cx="7679267" cy="2591668"/>
          </a:xfrm>
          <a:prstGeom prst="upArrow">
            <a:avLst>
              <a:gd name="adj1" fmla="val 56944"/>
              <a:gd name="adj2" fmla="val 50782"/>
            </a:avLst>
          </a:prstGeom>
          <a:gradFill rotWithShape="1">
            <a:gsLst>
              <a:gs pos="0">
                <a:srgbClr val="0099CC"/>
              </a:gs>
              <a:gs pos="100000">
                <a:srgbClr val="00475E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74820" name="AutoShape 4"/>
          <p:cNvSpPr>
            <a:spLocks noChangeArrowheads="1"/>
          </p:cNvSpPr>
          <p:nvPr/>
        </p:nvSpPr>
        <p:spPr bwMode="gray">
          <a:xfrm>
            <a:off x="2256367" y="332656"/>
            <a:ext cx="7721600" cy="100806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Виды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БУД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3263" y="2964692"/>
            <a:ext cx="3428279" cy="1754713"/>
            <a:chOff x="555" y="2823"/>
            <a:chExt cx="973" cy="1065"/>
          </a:xfrm>
        </p:grpSpPr>
        <p:pic>
          <p:nvPicPr>
            <p:cNvPr id="7196" name="Picture 6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7" name="Oval 7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9258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8" name="Oval 8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F9900">
                    <a:alpha val="85001"/>
                  </a:srgbClr>
                </a:gs>
                <a:gs pos="100000">
                  <a:srgbClr val="A261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9" name="Oval 9"/>
            <p:cNvSpPr>
              <a:spLocks noChangeArrowheads="1"/>
            </p:cNvSpPr>
            <p:nvPr/>
          </p:nvSpPr>
          <p:spPr bwMode="gray">
            <a:xfrm>
              <a:off x="584" y="2879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B96F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pic>
          <p:nvPicPr>
            <p:cNvPr id="7200" name="Picture 10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27" name="Text Box 11"/>
          <p:cNvSpPr txBox="1">
            <a:spLocks noChangeArrowheads="1"/>
          </p:cNvSpPr>
          <p:nvPr/>
        </p:nvSpPr>
        <p:spPr bwMode="auto">
          <a:xfrm>
            <a:off x="542764" y="3514229"/>
            <a:ext cx="2688299" cy="5040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FFFFFF"/>
                </a:solidFill>
                <a:latin typeface="Verdana" pitchFamily="34" charset="0"/>
              </a:rPr>
              <a:t>Личностные</a:t>
            </a:r>
            <a:endParaRPr lang="en-US" b="1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71134" y="4508500"/>
            <a:ext cx="3551767" cy="1873250"/>
            <a:chOff x="555" y="2823"/>
            <a:chExt cx="973" cy="1065"/>
          </a:xfrm>
        </p:grpSpPr>
        <p:pic>
          <p:nvPicPr>
            <p:cNvPr id="7191" name="Picture 13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Oval 14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898600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3" name="Oval 15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F0EA00">
                    <a:alpha val="85001"/>
                  </a:srgbClr>
                </a:gs>
                <a:gs pos="100000">
                  <a:srgbClr val="9895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94" name="Oval 16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F0EA00"/>
                </a:gs>
                <a:gs pos="100000">
                  <a:srgbClr val="AEAA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pic>
          <p:nvPicPr>
            <p:cNvPr id="7195" name="Picture 17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615518" y="4508500"/>
            <a:ext cx="3744383" cy="1951038"/>
            <a:chOff x="555" y="2823"/>
            <a:chExt cx="973" cy="1065"/>
          </a:xfrm>
        </p:grpSpPr>
        <p:pic>
          <p:nvPicPr>
            <p:cNvPr id="7186" name="Picture 20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7" name="Oval 21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1B6F1B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88" name="Oval 22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30C230">
                    <a:alpha val="85001"/>
                  </a:srgbClr>
                </a:gs>
                <a:gs pos="100000">
                  <a:srgbClr val="1F7B1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89" name="Oval 23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30C230"/>
                </a:gs>
                <a:gs pos="100000">
                  <a:srgbClr val="238D23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pic>
          <p:nvPicPr>
            <p:cNvPr id="7190" name="Picture 2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41" name="Text Box 25"/>
          <p:cNvSpPr txBox="1">
            <a:spLocks noChangeArrowheads="1"/>
          </p:cNvSpPr>
          <p:nvPr/>
        </p:nvSpPr>
        <p:spPr bwMode="auto">
          <a:xfrm>
            <a:off x="5807968" y="5157192"/>
            <a:ext cx="3366733" cy="792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</a:rPr>
              <a:t>Познавательные </a:t>
            </a:r>
            <a:endParaRPr lang="en-US" b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180299" y="3353777"/>
            <a:ext cx="3551767" cy="1835150"/>
            <a:chOff x="555" y="2823"/>
            <a:chExt cx="973" cy="1065"/>
          </a:xfrm>
        </p:grpSpPr>
        <p:pic>
          <p:nvPicPr>
            <p:cNvPr id="7181" name="Picture 27" descr="Picture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3718"/>
              <a:ext cx="819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2" name="Oval 28"/>
            <p:cNvSpPr>
              <a:spLocks noChangeArrowheads="1"/>
            </p:cNvSpPr>
            <p:nvPr/>
          </p:nvSpPr>
          <p:spPr bwMode="gray">
            <a:xfrm>
              <a:off x="555" y="2823"/>
              <a:ext cx="973" cy="973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642E81"/>
                </a:gs>
              </a:gsLst>
              <a:path path="rect">
                <a:fillToRect l="100000" t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83" name="Oval 29"/>
            <p:cNvSpPr>
              <a:spLocks noChangeArrowheads="1"/>
            </p:cNvSpPr>
            <p:nvPr/>
          </p:nvSpPr>
          <p:spPr bwMode="gray">
            <a:xfrm>
              <a:off x="576" y="2846"/>
              <a:ext cx="928" cy="929"/>
            </a:xfrm>
            <a:prstGeom prst="ellipse">
              <a:avLst/>
            </a:prstGeom>
            <a:gradFill rotWithShape="1">
              <a:gsLst>
                <a:gs pos="0">
                  <a:srgbClr val="AE50E2">
                    <a:alpha val="85001"/>
                  </a:srgbClr>
                </a:gs>
                <a:gs pos="100000">
                  <a:srgbClr val="6F339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sp>
          <p:nvSpPr>
            <p:cNvPr id="7184" name="Oval 30"/>
            <p:cNvSpPr>
              <a:spLocks noChangeArrowheads="1"/>
            </p:cNvSpPr>
            <p:nvPr/>
          </p:nvSpPr>
          <p:spPr bwMode="gray">
            <a:xfrm>
              <a:off x="612" y="2880"/>
              <a:ext cx="839" cy="839"/>
            </a:xfrm>
            <a:prstGeom prst="ellipse">
              <a:avLst/>
            </a:prstGeom>
            <a:gradFill rotWithShape="1">
              <a:gsLst>
                <a:gs pos="0">
                  <a:srgbClr val="AE50E2"/>
                </a:gs>
                <a:gs pos="100000">
                  <a:srgbClr val="7E3A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  <p:pic>
          <p:nvPicPr>
            <p:cNvPr id="7185" name="Picture 31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880"/>
              <a:ext cx="616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74848" name="Text Box 32"/>
          <p:cNvSpPr txBox="1">
            <a:spLocks noChangeArrowheads="1"/>
          </p:cNvSpPr>
          <p:nvPr/>
        </p:nvSpPr>
        <p:spPr bwMode="auto">
          <a:xfrm>
            <a:off x="1927402" y="5048250"/>
            <a:ext cx="3360373" cy="7200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latin typeface="Verdana" pitchFamily="34" charset="0"/>
              </a:rPr>
              <a:t>Коммуникативные </a:t>
            </a:r>
            <a:endParaRPr lang="en-US" b="1" dirty="0">
              <a:ln>
                <a:solidFill>
                  <a:schemeClr val="tx1"/>
                </a:solidFill>
              </a:ln>
              <a:latin typeface="Verdana" pitchFamily="34" charset="0"/>
            </a:endParaRPr>
          </a:p>
        </p:txBody>
      </p:sp>
      <p:sp>
        <p:nvSpPr>
          <p:cNvPr id="674834" name="Text Box 18"/>
          <p:cNvSpPr txBox="1">
            <a:spLocks noChangeArrowheads="1"/>
          </p:cNvSpPr>
          <p:nvPr/>
        </p:nvSpPr>
        <p:spPr bwMode="auto">
          <a:xfrm>
            <a:off x="8421384" y="3674261"/>
            <a:ext cx="3072341" cy="6480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Verdana" pitchFamily="34" charset="0"/>
              </a:rPr>
              <a:t>Регулятивные</a:t>
            </a:r>
            <a:endParaRPr lang="en-US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91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Личностные БУД</a:t>
            </a: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93034" y="1294228"/>
            <a:ext cx="9211578" cy="4616994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обеспечивают готовность ребенка к принятию новой роли ученика, понимание им на доступном уровне ролевых функций и включение в процесс обучения на основе интереса к его содержанию и организации.</a:t>
            </a:r>
          </a:p>
          <a:p>
            <a:pPr>
              <a:buNone/>
            </a:pPr>
            <a:r>
              <a:rPr lang="ru-RU" dirty="0" smtClean="0"/>
              <a:t>    - осознание себя как гражданина России, имеющего определённые права и обязанности;</a:t>
            </a:r>
            <a:br>
              <a:rPr lang="ru-RU" dirty="0" smtClean="0"/>
            </a:br>
            <a:r>
              <a:rPr lang="ru-RU" dirty="0" smtClean="0"/>
              <a:t>- гордиться школьными успехами и достижениями – как собственными, так и своих товарищей;</a:t>
            </a:r>
            <a:br>
              <a:rPr lang="ru-RU" dirty="0" smtClean="0"/>
            </a:br>
            <a:r>
              <a:rPr lang="ru-RU" dirty="0" smtClean="0"/>
              <a:t>- адекватно эмоционально откликаться на произведения литературы, музыки, живописи и др.;</a:t>
            </a:r>
            <a:br>
              <a:rPr lang="ru-RU" dirty="0" smtClean="0"/>
            </a:br>
            <a:r>
              <a:rPr lang="ru-RU" dirty="0" smtClean="0"/>
              <a:t>- уважительно и бережно относиться к людям труда и результатам их деятельности;</a:t>
            </a:r>
            <a:br>
              <a:rPr lang="ru-RU" dirty="0" smtClean="0"/>
            </a:br>
            <a:r>
              <a:rPr lang="ru-RU" dirty="0" smtClean="0"/>
              <a:t>- активно включаться в общеполезную социальную деятельность;</a:t>
            </a:r>
            <a:br>
              <a:rPr lang="ru-RU" dirty="0" smtClean="0"/>
            </a:br>
            <a:r>
              <a:rPr lang="ru-RU" dirty="0" smtClean="0"/>
              <a:t>- осознанно относиться к выбору профессии;</a:t>
            </a:r>
            <a:br>
              <a:rPr lang="ru-RU" dirty="0" smtClean="0"/>
            </a:br>
            <a:r>
              <a:rPr lang="ru-RU" dirty="0" smtClean="0"/>
              <a:t>- бережно относиться к культурно – историческому наследию родного края и страны.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706</TotalTime>
  <Words>645</Words>
  <Application>Microsoft Office PowerPoint</Application>
  <PresentationFormat>Произвольный</PresentationFormat>
  <Paragraphs>112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Легкий дым</vt:lpstr>
      <vt:lpstr>День жизненных компетенций обучающихся с ОВЗ  Методический интенсив «Формирование базовых учебных действий  обучающихся с ограниченными возможностями здоровья  5-9 классов» </vt:lpstr>
      <vt:lpstr>Базовые учебные действия (БУД)</vt:lpstr>
      <vt:lpstr>Базовые учебные действия (БУД)</vt:lpstr>
      <vt:lpstr>Структура программы формирования БУД </vt:lpstr>
      <vt:lpstr>В ФГОС определены следующие задачи образования обучающихся с нарушением интеллекта</vt:lpstr>
      <vt:lpstr>Базовые учебные действия (БУД)</vt:lpstr>
      <vt:lpstr>Функции БУД</vt:lpstr>
      <vt:lpstr>Слайд 8</vt:lpstr>
      <vt:lpstr>Личностные БУД </vt:lpstr>
      <vt:lpstr>Коммуникативные БУД</vt:lpstr>
      <vt:lpstr>Коммуникативные БУД </vt:lpstr>
      <vt:lpstr>             Регулятивные БУД   </vt:lpstr>
      <vt:lpstr>Познавательные БУД</vt:lpstr>
      <vt:lpstr>Познавательные БУД</vt:lpstr>
      <vt:lpstr>Формирование БУД в образовательном процессе осуществляется в контексте разных учебных предметов </vt:lpstr>
      <vt:lpstr>Формирование основ учебной деятельности </vt:lpstr>
      <vt:lpstr>Для оценки сформированности каждого действия используется следующая система оценки: </vt:lpstr>
      <vt:lpstr>Слайд 18</vt:lpstr>
      <vt:lpstr>Слайд 19</vt:lpstr>
      <vt:lpstr>Общий уровень сформированности БУД у обучающихся 8 класса</vt:lpstr>
      <vt:lpstr>Общий уровень сформированности БУД у учащихся 8 класса 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Базовые учебные действия,как основа реализации ФГОС образования обучающихся с умственной отсталостью (интеллектуальными нарушениями)</dc:title>
  <dc:creator>HP</dc:creator>
  <cp:lastModifiedBy>User</cp:lastModifiedBy>
  <cp:revision>102</cp:revision>
  <dcterms:created xsi:type="dcterms:W3CDTF">2016-11-19T03:25:50Z</dcterms:created>
  <dcterms:modified xsi:type="dcterms:W3CDTF">2025-04-13T10:44:22Z</dcterms:modified>
</cp:coreProperties>
</file>