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70" r:id="rId5"/>
    <p:sldId id="271" r:id="rId6"/>
    <p:sldId id="260" r:id="rId7"/>
    <p:sldId id="272" r:id="rId8"/>
    <p:sldId id="261" r:id="rId9"/>
    <p:sldId id="263" r:id="rId10"/>
    <p:sldId id="264" r:id="rId11"/>
    <p:sldId id="273" r:id="rId12"/>
    <p:sldId id="274" r:id="rId13"/>
    <p:sldId id="275" r:id="rId14"/>
    <p:sldId id="266" r:id="rId15"/>
    <p:sldId id="268" r:id="rId16"/>
    <p:sldId id="269" r:id="rId17"/>
    <p:sldId id="276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174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2506-C0A6-48C0-8CA4-BC8583BF122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9E127-BDFF-410F-9F00-65E660F8D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878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E127-BDFF-410F-9F00-65E660F8D48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1">
            <a:extLst>
              <a:ext uri="{FF2B5EF4-FFF2-40B4-BE49-F238E27FC236}">
                <a16:creationId xmlns:a16="http://schemas.microsoft.com/office/drawing/2014/main" xmlns="" id="{5DA9F38E-1A87-4137-B000-5172A6C01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244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88017" y="2133600"/>
            <a:ext cx="8828616" cy="9779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altLang="zh-CN"/>
              <a:t>Образец заголовка</a:t>
            </a:r>
            <a:endParaRPr lang="zh-CN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17333" y="3141664"/>
            <a:ext cx="7095067" cy="719137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altLang="zh-CN"/>
              <a:t>Образец подзаголовка</a:t>
            </a:r>
            <a:endParaRPr 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5C74AF-9B6C-492E-8D24-E48EF3B68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039468B-07B0-477C-95DD-51AB9BD82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0204351-CFAD-4F55-BD95-FBD682847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338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E46B310-5A6A-48C9-8669-8E62353F8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1736512-6A3D-4C56-A811-3EA0CF923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880F6C48-F3B6-42BD-9127-BAF5D2DAE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5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47438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80633" y="274639"/>
            <a:ext cx="722418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78F53CE-896B-4AF6-A2C9-2AFF3CCBD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DF0BEE6-7ED9-4FCF-8F10-13021FFDA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9D2B456-672B-4CBB-A5BD-29AF0BE48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96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100810D-F853-4CF8-8AB9-F62DBF76F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42FE1FA-655C-49B5-82E9-107D4D786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2B831CA3-8B12-44C5-B16B-CEF7C0015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41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0345B6F-3A61-4FD7-9FE8-C38FB3E57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1D2B953-DF20-432B-8E90-556AADA51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F8D7D2A6-FB8D-4F15-A640-444E46640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98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80634" y="1600201"/>
            <a:ext cx="4849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33117" y="1600201"/>
            <a:ext cx="4849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52853D6-CB52-49C8-BA90-616E53007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DD29200-4F9A-4DBE-81B6-4EFD2039B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A439F45-577E-4194-AEBB-241355920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8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6C5DF57-3674-4CA1-9280-E94E8905E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A2D2938A-0D41-468F-849D-D5CE1EA64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55D68188-AA03-4B4F-AC0A-5116F7D8D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90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74F9B6C-54D9-4155-AA4B-C46390B1A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C1F2160-960A-4022-A667-F43F7114B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DB3FA190-5D38-4416-A523-BBC22B66F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1AD6D65B-4263-4610-AB3F-D71EFE5FB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919C1E3F-22D3-4C91-A374-04E8686A6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6B56BCBC-725D-4D77-A6D5-0417F38C8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205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870784-1309-4CB6-A949-652AB38B4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0ED5E38-D94B-4E57-ADB7-F0D9B0BB3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6DE64A0-5F58-4A2E-9084-FF5272C0B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20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99846D-C318-4FC3-8989-2C2A69F3A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9EBF561-C04C-43B1-8BFE-97E1F0372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D39E482-F231-4465-9ECC-8C9D9B025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34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">
            <a:extLst>
              <a:ext uri="{FF2B5EF4-FFF2-40B4-BE49-F238E27FC236}">
                <a16:creationId xmlns:a16="http://schemas.microsoft.com/office/drawing/2014/main" xmlns="" id="{29917AB3-0A0E-4F7B-86E0-6B9C5471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38741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3EAFF71-1C5B-4852-8A34-64FB3A901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80634" y="274638"/>
            <a:ext cx="99017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B3ABA0D-42A2-4C28-A763-6A5229CF1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80634" y="1600201"/>
            <a:ext cx="99017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F95ADF3-1CDE-43D3-B500-FE25C12956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2956F826-AFA2-43C9-B0D8-5773E1DB30A1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24F986F-07B1-4EA0-9F6C-D9B9EE62E1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ru-RU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6442158B-A6DE-4A00-9157-85E4F5C52A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761600-C3E1-4504-B0B8-DD523D92B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70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icrosoft YaHei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icrosoft YaHei" panose="020B0503020204020204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icrosoft YaHei" panose="020B0503020204020204" pitchFamily="34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icrosoft YaHei" panose="020B0503020204020204" pitchFamily="34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icrosoft YaHei" panose="020B0503020204020204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91DE5C-5639-423B-BF85-9D8ABB8E9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96" y="679303"/>
            <a:ext cx="9144000" cy="2968870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–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день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помощи детям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A39B0BB-6254-4C47-BE49-7370DAA74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7371" y="4718956"/>
            <a:ext cx="4997105" cy="115932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Щербакова Светлана Михайловна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0336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31D754-A206-4F80-B12D-BA622C5F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6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с 14 лет: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F02F57-FFE6-4D27-B8FA-5C03C331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753"/>
            <a:ext cx="10515600" cy="485721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школы за совершение правонарушений, в том числе за грубые и неоднократные нарушения устава школы;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причиненного вреда;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трудовой дисциплины;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за отдельные виды преступлений (убийство, умышленное причинение тяжкого и средней тяжести вреда здоровью,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грабеж, разбой, вымогательство, неправомерное завладение транспортным средством, заведомо ложное сообщение об акте терроризма,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негодность транспортных средств или путей сообщения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7748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ч. 3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29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Российской Федерации каждый имеет право свободно искать, получать, передавать, производить и распространять информацию любым законным способом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мой\Desktop\1676767045_papik-pro-p-moshenniki-karikatur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8" y="1616529"/>
            <a:ext cx="4604657" cy="4865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ой\Desktop\1676767048_papik-pro-p-moshenniki-karikatura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43" y="1616529"/>
            <a:ext cx="4718956" cy="4865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20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 сети интернет необходимо обдумывать «куда?», «кому?» и «с какой целью?» мы передаем наши данные.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</a:t>
            </a:r>
            <a:endParaRPr lang="ru-RU" dirty="0"/>
          </a:p>
        </p:txBody>
      </p:sp>
      <p:pic>
        <p:nvPicPr>
          <p:cNvPr id="2050" name="Picture 2" descr="C:\Users\мой\Desktop\pamjatka_bezopasnogo_povedenija_v_seti_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258"/>
            <a:ext cx="4713514" cy="5241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ой\Desktop\iymo4x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3" y="1551213"/>
            <a:ext cx="4898570" cy="5094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95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672" y="274638"/>
            <a:ext cx="10455730" cy="114300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 закон «О  персональных данных» от 27.07.2006 г. № 152 –ФЗ, согласно которому нельзя собирать, обрабатывать, хранить и передавать персональные данные без разрешения их владельца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ой\Desktop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87" y="1502229"/>
            <a:ext cx="10270670" cy="4996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97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BD66C8-17E4-4DE4-B80B-774A1799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05" y="386499"/>
            <a:ext cx="10515600" cy="57904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17 лет добавляется обязанность: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на воинский учет (пройти комиссию и получить приписное свидетельство).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лет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становится полностью дееспособным, т.е. может иметь и приобретать своими действиями все права и обязанности, а также нести за свои действия полную ответственность.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9FD227-D492-417E-81E9-19E99CF90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05" y="3282324"/>
            <a:ext cx="3050389" cy="3189177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605165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6B7F61-1866-4967-860F-C7749C6D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75" y="2036189"/>
            <a:ext cx="4525652" cy="4380940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подросткам по воспитанию ответственности: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любое задание – будь внимателен.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бросай начатое!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делай качественно!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думай о последствиях!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 инициативу!</a:t>
            </a:r>
          </a:p>
          <a:p>
            <a:pPr indent="457200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заданий старайся быть самостоятельным.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C3B63E-7963-40EC-9877-7F2A473B6A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43" y="2322405"/>
            <a:ext cx="4196443" cy="3294963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0B349A-DA49-40AD-9DC4-533E300A5A48}"/>
              </a:ext>
            </a:extLst>
          </p:cNvPr>
          <p:cNvSpPr txBox="1"/>
          <p:nvPr/>
        </p:nvSpPr>
        <p:spPr>
          <a:xfrm>
            <a:off x="2171699" y="622169"/>
            <a:ext cx="947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права и обязанности, существующую ответственность за их нарушение нужно знать. Ответственность же как черту Личности нужно в себе воспитывать. </a:t>
            </a:r>
          </a:p>
        </p:txBody>
      </p:sp>
    </p:spTree>
    <p:extLst>
      <p:ext uri="{BB962C8B-B14F-4D97-AF65-F5344CB8AC3E}">
        <p14:creationId xmlns="" xmlns:p14="http://schemas.microsoft.com/office/powerpoint/2010/main" val="3692464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6AA3F-E286-4D00-A3E4-F92FE4FE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фразы для осмысления: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1AFA0D-0150-461F-8D16-063EDD59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008802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как одежда - снять ее с себя полностью можно, но как-то перед людьми не удобно.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Сброшенный груз ответственности никогда не падает на землю, он мягко ложится на чужие плечи.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берёт ответственность на себя, слабый сваливает на другого.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C24DAF-A739-4BA6-9953-D20F651CEB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386" y="2062718"/>
            <a:ext cx="5215090" cy="293348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714155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700" y="473529"/>
            <a:ext cx="8267701" cy="5652635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3200400" lvl="7" indent="0" algn="ctr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  <p:pic>
        <p:nvPicPr>
          <p:cNvPr id="4098" name="Picture 2" descr="C:\Users\мой\Desktop\d4efa96c31967ee7ebfd2b5c4b1b1f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14" y="326570"/>
            <a:ext cx="8425543" cy="6172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85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0E0633-601B-48DA-8DF0-8A94F70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497" y="684982"/>
            <a:ext cx="5678864" cy="562155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отмечается Международный день ребенка, День защиты прав ребенка.  Дата 20 ноября выбрана не случайно. Она примечательна тем, что именно этого числа в 1959 году была принята Декларация прав ребенка. Главная цель документа "обеспечить детям счастливое детство".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5E13FC-150D-46CB-837E-66A4070360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" y="1819372"/>
            <a:ext cx="5563909" cy="3129699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807884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22E88F-2D2B-4D45-A155-61114190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акты, которые регулируют права детей в Российской Федерации: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97B9D6-010D-4309-AF1E-D23DEE964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ребенка.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РФ.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РФ.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июля 1998 года № 124-ФЗ «Об основных гарантиях прав ребенка в Российской Федерации».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24.04.2008 № 48-ФЗ «Об опеке и попечительстве»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21.12.1996 № 159-ФЗ «О дополнительных гарантиях по социальной поддержке детей-сирот и детей, оставшихся без попечения родителей».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 от 29.12.2012 № 273-ФЗ «Об образовании в РФ».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176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7271" y="274638"/>
            <a:ext cx="565513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ownloads\news08.07.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8414" y="277586"/>
            <a:ext cx="9829799" cy="63844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92085" y="4261757"/>
            <a:ext cx="56986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22 ноября 2023 года Президент Российской Федерации Владимир Владимирович Путин подписал Указ, согласно которому, в целях популяризации государственной политики в сфере защиты семьи, сохранения традиционных семейных ценностей, 2024 год объявлен Годом Семьи.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8556" y="685801"/>
            <a:ext cx="10319657" cy="5440364"/>
          </a:xfrm>
        </p:spPr>
        <p:txBody>
          <a:bodyPr/>
          <a:lstStyle/>
          <a:p>
            <a:r>
              <a:rPr lang="ru-RU" dirty="0" smtClean="0"/>
              <a:t>Крепкая семья – это главная ценность в жизни, которая является оплотом  любви, мудрости, взаимоуважения, ответственности, преданности друг другу, всегда была и остается опорой государства и общества.</a:t>
            </a:r>
            <a:endParaRPr lang="ru-RU" dirty="0" smtClean="0"/>
          </a:p>
        </p:txBody>
      </p:sp>
      <p:pic>
        <p:nvPicPr>
          <p:cNvPr id="2050" name="Picture 2" descr="C:\Users\1\Downloads\61bec928-7214-5f01-b03e-c146ec990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771" y="2171700"/>
            <a:ext cx="8523515" cy="4686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6AD7E-9D76-4F4B-98E3-8ECB3CD1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рождения ребенок имеет следующие права и обязанности: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83576B-FE90-48C7-A12A-7BB9C5EF7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513" y="1310327"/>
            <a:ext cx="8316685" cy="511875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Права: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ребенка на имя, на жизнь;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и личную неприкосновенность;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жилище;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ребенка на семью и воспитание в семье;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честь и достоинство;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ребенка на защиту;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образования;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отдых;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участие в культурной и творческой жизни общества;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5499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17dba86c-2e55-51ce-9b18-baeb9dbbcd2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8900" y="261256"/>
            <a:ext cx="9095015" cy="6596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2DB55B-B5C1-4502-9E31-20249CD0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6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добавляются обязанности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6AA30D-38DA-4959-A386-875424DE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228" y="881744"/>
            <a:ext cx="8708571" cy="54700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основное общее образование (9 классов);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правила внутреннего распорядка учебного заведения, учебной дисциплины.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преподавателями, администрацией учебного заведения;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совершение общественно опасных действий, бродяжничества, уклонение от учебы, пьянства, вплоть до направления комиссией по делам несовершеннолетних в специальные учебно-воспитательные учреждения.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901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590C0-87A2-4FE6-8BBF-E2D043EC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7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14 лет добавляются права и обязанности: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63B78C-8E84-4233-8C7A-41B9607E8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8668"/>
            <a:ext cx="10515600" cy="55900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паспорт гражданина Российской Федерации;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обращаться в суд для защиты своих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и интересов;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изменение своего гражданства;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свободное от учебы время (например, во время каникул) с согласия одного из родителей, не более 4 часов в день с определенными трудовым законодательством РФ льготами;</a:t>
            </a: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велосипедом при движении по дорогам, учиться вождению мотоцикла;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молодежном общественном объединении.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трудовые поручения в соответствии с условиями контракта, правилами трудового распорядка и трудовым законодательством;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устав школы, правила молодежного общественного объединения.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499796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2A94FE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000F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E4AAAA"/>
        </a:accent5>
        <a:accent6>
          <a:srgbClr val="AA000B"/>
        </a:accent6>
        <a:hlink>
          <a:srgbClr val="3A0004"/>
        </a:hlink>
        <a:folHlink>
          <a:srgbClr val="D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9E0BE"/>
        </a:accent1>
        <a:accent2>
          <a:srgbClr val="D1D467"/>
        </a:accent2>
        <a:accent3>
          <a:srgbClr val="FFFFFF"/>
        </a:accent3>
        <a:accent4>
          <a:srgbClr val="000000"/>
        </a:accent4>
        <a:accent5>
          <a:srgbClr val="F2EDDB"/>
        </a:accent5>
        <a:accent6>
          <a:srgbClr val="BDC05D"/>
        </a:accent6>
        <a:hlink>
          <a:srgbClr val="3A3B11"/>
        </a:hlink>
        <a:folHlink>
          <a:srgbClr val="C4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3A3B1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CC00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E2AA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rosa</Template>
  <TotalTime>782</TotalTime>
  <Words>793</Words>
  <Application>Microsoft Office PowerPoint</Application>
  <PresentationFormat>Произвольный</PresentationFormat>
  <Paragraphs>80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默认设计模板</vt:lpstr>
      <vt:lpstr>20 ноября –  Всероссийский день  правовой помощи детям. </vt:lpstr>
      <vt:lpstr>Слайд 2</vt:lpstr>
      <vt:lpstr>Основные законодательные акты, которые регулируют права детей в Российской Федерации:</vt:lpstr>
      <vt:lpstr>Слайд 4</vt:lpstr>
      <vt:lpstr>Слайд 5</vt:lpstr>
      <vt:lpstr>С рождения ребенок имеет следующие права и обязанности:</vt:lpstr>
      <vt:lpstr>Слайд 7</vt:lpstr>
      <vt:lpstr>С 6 лет добавляются обязанности и ответственность</vt:lpstr>
      <vt:lpstr>С 14 лет добавляются права и обязанности:</vt:lpstr>
      <vt:lpstr>Ответственность с 14 лет:</vt:lpstr>
      <vt:lpstr>В соответствии с ч. 3 ст. 29 Конституции Российской Федерации каждый имеет право свободно искать, получать, передавать, производить и распространять информацию любым законным способом</vt:lpstr>
      <vt:lpstr>При использовании  сети интернет необходимо обдумывать «куда?», «кому?» и «с какой целью?» мы передаем наши данные.</vt:lpstr>
      <vt:lpstr> Федеральный  закон «О  персональных данных» от 27.07.2006 г. № 152 –ФЗ, согласно которому нельзя собирать, обрабатывать, хранить и передавать персональные данные без разрешения их владельца</vt:lpstr>
      <vt:lpstr>Слайд 14</vt:lpstr>
      <vt:lpstr>Слайд 15</vt:lpstr>
      <vt:lpstr>Полезные фразы для осмысления: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ноября –  Всероссийский день  правовой помощи детям.</dc:title>
  <dc:creator>buh03</dc:creator>
  <cp:lastModifiedBy>1</cp:lastModifiedBy>
  <cp:revision>63</cp:revision>
  <dcterms:created xsi:type="dcterms:W3CDTF">2021-10-19T08:25:17Z</dcterms:created>
  <dcterms:modified xsi:type="dcterms:W3CDTF">2024-11-20T13:10:40Z</dcterms:modified>
</cp:coreProperties>
</file>